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979">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zpMKO5Bj80YmuFZQU9A8H3SBU8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Applebaum" initials="" lastIdx="1" clrIdx="0"/>
  <p:cmAuthor id="1" name="Kristen Hagerty" initials="" lastIdx="2" clrIdx="1"/>
  <p:cmAuthor id="2" name="Esther Boyd"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69520"/>
  </p:normalViewPr>
  <p:slideViewPr>
    <p:cSldViewPr snapToGrid="0">
      <p:cViewPr varScale="1">
        <p:scale>
          <a:sx n="153" d="100"/>
          <a:sy n="153" d="100"/>
        </p:scale>
        <p:origin x="240" y="176"/>
      </p:cViewPr>
      <p:guideLst>
        <p:guide orient="horz" pos="144"/>
        <p:guide pos="979"/>
      </p:guideLst>
    </p:cSldViewPr>
  </p:slideViewPr>
  <p:notesTextViewPr>
    <p:cViewPr>
      <p:scale>
        <a:sx n="1" d="1"/>
        <a:sy n="1" d="1"/>
      </p:scale>
      <p:origin x="0" y="0"/>
    </p:cViewPr>
  </p:notesTextViewPr>
  <p:notesViewPr>
    <p:cSldViewPr snapToGrid="0">
      <p:cViewPr varScale="1">
        <p:scale>
          <a:sx n="168" d="100"/>
          <a:sy n="168" d="100"/>
        </p:scale>
        <p:origin x="365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93691" y="458788"/>
            <a:ext cx="4070617" cy="228972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r>
              <a:rPr lang="en-US" dirty="0"/>
              <a:t> </a:t>
            </a:r>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we’ll dive into the essential roles that construction, installation, and maintenance workers play in advancing climate solutions.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jobs help to build the clean energy projects that power Massachusetts, and they offer many career opportunities with all types of skill sets!</a:t>
            </a:r>
            <a:endParaRPr dirty="0">
              <a:latin typeface="Calibri" panose="020F0502020204030204" pitchFamily="34" charset="0"/>
              <a:cs typeface="Calibri" panose="020F0502020204030204" pitchFamily="34" charset="0"/>
            </a:endParaRPr>
          </a:p>
        </p:txBody>
      </p:sp>
      <p:sp>
        <p:nvSpPr>
          <p:cNvPr id="264" name="Google Shape;2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1a09cc05a9_0_9: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31a09cc05a9_0_9: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7" name="Google Shape;367;g31a09cc05a9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5:notes"/>
          <p:cNvSpPr>
            <a:spLocks noGrp="1" noRot="1" noChangeAspect="1"/>
          </p:cNvSpPr>
          <p:nvPr>
            <p:ph type="sldImg" idx="2"/>
          </p:nvPr>
        </p:nvSpPr>
        <p:spPr>
          <a:xfrm>
            <a:off x="2544763" y="115888"/>
            <a:ext cx="1768475" cy="9953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5:notes"/>
          <p:cNvSpPr txBox="1">
            <a:spLocks noGrp="1"/>
          </p:cNvSpPr>
          <p:nvPr>
            <p:ph type="body" idx="1"/>
          </p:nvPr>
        </p:nvSpPr>
        <p:spPr>
          <a:xfrm>
            <a:off x="685800" y="1111250"/>
            <a:ext cx="5486400" cy="757396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a:ea typeface="Calibri"/>
                <a:cs typeface="Calibri"/>
                <a:sym typeface="Calibri"/>
              </a:rPr>
              <a:t>Activity O </a:t>
            </a:r>
            <a:r>
              <a:rPr lang="en-US" b="1" dirty="0" err="1">
                <a:latin typeface="Calibri"/>
                <a:ea typeface="Calibri"/>
                <a:cs typeface="Calibri"/>
                <a:sym typeface="Calibri"/>
              </a:rPr>
              <a:t>bjective</a:t>
            </a:r>
            <a:r>
              <a:rPr lang="en-US" b="1" dirty="0">
                <a:latin typeface="Calibri"/>
                <a:ea typeface="Calibri"/>
                <a:cs typeface="Calibri"/>
                <a:sym typeface="Calibri"/>
              </a:rPr>
              <a:t>:</a:t>
            </a:r>
            <a:r>
              <a:rPr lang="en-US" dirty="0">
                <a:latin typeface="Calibri"/>
                <a:ea typeface="Calibri"/>
                <a:cs typeface="Calibri"/>
                <a:sym typeface="Calibri"/>
              </a:rPr>
              <a:t> Students will develop critical thinking, teamwork, and problem-solving skills while learning about the unique and specialized contributions of different construction, maintenance, and installation workers to clean energy projects.</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Recruit Your Project Dream Team:</a:t>
            </a:r>
            <a:endParaRPr b="1" dirty="0">
              <a:latin typeface="Calibri"/>
              <a:ea typeface="Calibri"/>
              <a:cs typeface="Calibri"/>
              <a:sym typeface="Calibri"/>
            </a:endParaRPr>
          </a:p>
          <a:p>
            <a:pPr marL="0" lvl="0" indent="0" algn="l" rtl="0">
              <a:lnSpc>
                <a:spcPct val="115000"/>
              </a:lnSpc>
              <a:spcBef>
                <a:spcPts val="0"/>
              </a:spcBef>
              <a:spcAft>
                <a:spcPts val="0"/>
              </a:spcAft>
              <a:buNone/>
            </a:pPr>
            <a:r>
              <a:rPr lang="en-US" dirty="0">
                <a:latin typeface="Calibri"/>
                <a:ea typeface="Calibri"/>
                <a:cs typeface="Calibri"/>
                <a:sym typeface="Calibri"/>
              </a:rPr>
              <a:t>Determine which construction or installation workers are needed to complete your clean energy project: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workers are needed?</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skills are required?</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challenges might the project face?</a:t>
            </a:r>
            <a:endParaRPr dirty="0">
              <a:latin typeface="Calibri"/>
              <a:ea typeface="Calibri"/>
              <a:cs typeface="Calibri"/>
              <a:sym typeface="Calibri"/>
            </a:endParaRPr>
          </a:p>
          <a:p>
            <a:pPr marL="0" lvl="0" indent="0" algn="l" rtl="0">
              <a:lnSpc>
                <a:spcPct val="115000"/>
              </a:lnSpc>
              <a:spcBef>
                <a:spcPts val="0"/>
              </a:spcBef>
              <a:spcAft>
                <a:spcPts val="0"/>
              </a:spcAft>
              <a:buNone/>
            </a:pPr>
            <a:endParaRPr b="1"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the students into groups and assign each group one of the four clean energy projects from their worksheets: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Group 1: Solar panel installation on a school building</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Group 2: Weatherization of an apartment building to improve energy efficiency</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Group 3: Installation of EV charging stations in a downtown community parking lot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Group 4: Installation of heat pumps in a community of residential homes to replace oil or gas heating</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Instruct students to work in their groups to assemble their “dream team” of construction, installation, and maintenance workers to complete the project. Advise them to</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Consider the skills, tools, and expertise needed to complete the project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Consider the challenges the project is likely to face and the roles that will be best suited to help overcome them</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Decide which roles they want to “hire” on their project crew.</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the students to present their project and their assembled crew to the class (approximately one minute per presentation).</a:t>
            </a:r>
            <a:endParaRPr dirty="0">
              <a:latin typeface="Calibri"/>
              <a:ea typeface="Calibri"/>
              <a:cs typeface="Calibri"/>
              <a:sym typeface="Calibri"/>
            </a:endParaRPr>
          </a:p>
          <a:p>
            <a:pPr marL="0" lvl="0" indent="0" algn="l" rtl="0">
              <a:lnSpc>
                <a:spcPct val="115000"/>
              </a:lnSpc>
              <a:spcBef>
                <a:spcPts val="0"/>
              </a:spcBef>
              <a:spcAft>
                <a:spcPts val="0"/>
              </a:spcAft>
              <a:buNone/>
            </a:pPr>
            <a:endParaRPr dirty="0">
              <a:latin typeface="Calibri"/>
              <a:ea typeface="Calibri"/>
              <a:cs typeface="Calibri"/>
              <a:sym typeface="Calibri"/>
            </a:endParaRPr>
          </a:p>
          <a:p>
            <a:pPr marL="457200" lvl="0" indent="0" algn="l" rtl="0">
              <a:lnSpc>
                <a:spcPct val="100000"/>
              </a:lnSpc>
              <a:spcBef>
                <a:spcPts val="0"/>
              </a:spcBef>
              <a:spcAft>
                <a:spcPts val="0"/>
              </a:spcAft>
              <a:buNone/>
            </a:pPr>
            <a:endParaRPr dirty="0"/>
          </a:p>
        </p:txBody>
      </p:sp>
      <p:sp>
        <p:nvSpPr>
          <p:cNvPr id="380" name="Google Shape;38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1884cfdf27_0_179: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31884cfdf27_0_179: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Presentations and debrief</a:t>
            </a:r>
            <a:r>
              <a:rPr lang="en-US" dirty="0">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Discuss the different approaches groups took to build their teams. </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How do these teams contribute to clean energy and climate goals?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Draw attention to recurring skills (technical skills such as electrical work or general skills problem-solving). Discuss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Which skills were needed most often across these projects?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Which skills can help meet the everyday challenges these projects would face?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Connect each group’s project and presentation to the Big Question: how do these workers contribute to climate solutions?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Connect each group’s presentation back to the learning objectives.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Discuss common challenges such as weather, space limitations, or safety concerns. Explain that the success of these projects requires workers who can adapt to these circumstances.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Highlight that students’ “dream teams” reflect the real-world teams that Massachusetts needs to reach its climate goals.</a:t>
            </a:r>
            <a:endParaRPr dirty="0">
              <a:latin typeface="Calibri"/>
              <a:ea typeface="Calibri"/>
              <a:cs typeface="Calibri"/>
              <a:sym typeface="Calibri"/>
            </a:endParaRPr>
          </a:p>
          <a:p>
            <a:pPr marL="0" lvl="0" indent="0" algn="l" rtl="0">
              <a:spcBef>
                <a:spcPts val="0"/>
              </a:spcBef>
              <a:spcAft>
                <a:spcPts val="0"/>
              </a:spcAft>
              <a:buNone/>
            </a:pPr>
            <a:endParaRPr dirty="0"/>
          </a:p>
          <a:p>
            <a:pPr marL="0" lvl="0" indent="0" algn="l" rtl="0">
              <a:lnSpc>
                <a:spcPct val="100000"/>
              </a:lnSpc>
              <a:spcBef>
                <a:spcPts val="0"/>
              </a:spcBef>
              <a:spcAft>
                <a:spcPts val="0"/>
              </a:spcAft>
              <a:buSzPts val="1400"/>
              <a:buNone/>
            </a:pPr>
            <a:endParaRPr dirty="0"/>
          </a:p>
        </p:txBody>
      </p:sp>
      <p:sp>
        <p:nvSpPr>
          <p:cNvPr id="391" name="Google Shape;391;g31884cfdf27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7: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Reiterate the key points from today’s lesson.</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Remind students of the different construction, installation, and maintenance pathways.</a:t>
            </a:r>
            <a:endParaRPr dirty="0">
              <a:latin typeface="Calibri" panose="020F0502020204030204" pitchFamily="34" charset="0"/>
              <a:cs typeface="Calibri" panose="020F0502020204030204" pitchFamily="34" charset="0"/>
            </a:endParaRPr>
          </a:p>
        </p:txBody>
      </p:sp>
      <p:sp>
        <p:nvSpPr>
          <p:cNvPr id="403" name="Google Shape;40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8: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8: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marR="0" lvl="0" indent="-228600" rtl="0">
              <a:lnSpc>
                <a:spcPct val="100000"/>
              </a:lnSpc>
              <a:spcBef>
                <a:spcPts val="0"/>
              </a:spcBef>
              <a:spcAft>
                <a:spcPts val="0"/>
              </a:spcAft>
              <a:buSzPts val="1400"/>
              <a:buNone/>
            </a:pPr>
            <a:endParaRPr lang="en-US" dirty="0">
              <a:latin typeface="Calibri" panose="020F0502020204030204" pitchFamily="34" charset="0"/>
              <a:cs typeface="Calibri" panose="020F0502020204030204" pitchFamily="34" charset="0"/>
            </a:endParaRPr>
          </a:p>
          <a:p>
            <a:pPr marL="0" marR="0" lvl="0" indent="-228600" rtl="0">
              <a:lnSpc>
                <a:spcPct val="100000"/>
              </a:lnSpc>
              <a:spcBef>
                <a:spcPts val="0"/>
              </a:spcBef>
              <a:spcAft>
                <a:spcPts val="0"/>
              </a:spcAft>
              <a:buSzPts val="1400"/>
              <a:buNone/>
            </a:pPr>
            <a:r>
              <a:rPr lang="en-US" b="1" dirty="0">
                <a:latin typeface="Calibri" panose="020F0502020204030204" pitchFamily="34" charset="0"/>
                <a:cs typeface="Calibri" panose="020F0502020204030204" pitchFamily="34" charset="0"/>
              </a:rPr>
              <a:t>Activity objective</a:t>
            </a:r>
            <a:r>
              <a:rPr lang="en-US" dirty="0">
                <a:latin typeface="Calibri" panose="020F0502020204030204" pitchFamily="34" charset="0"/>
                <a:cs typeface="Calibri" panose="020F0502020204030204" pitchFamily="34" charset="0"/>
              </a:rPr>
              <a:t>: Encourage students to reflect on key takeaways and identify areas of curiosity for further exploration.</a:t>
            </a:r>
          </a:p>
          <a:p>
            <a:pPr marL="457200" marR="0" lvl="0" indent="-228600" rtl="0">
              <a:lnSpc>
                <a:spcPct val="100000"/>
              </a:lnSpc>
              <a:spcBef>
                <a:spcPts val="0"/>
              </a:spcBef>
              <a:spcAft>
                <a:spcPts val="0"/>
              </a:spcAft>
              <a:buSzPts val="1400"/>
              <a:buNone/>
            </a:pPr>
            <a:endParaRPr b="1" dirty="0">
              <a:solidFill>
                <a:srgbClr val="0E0E0E"/>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Ask students to take one minute to think about the lesson and respond to these questions: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specialized skills distinguish construction, installation, and maintenance workers?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questions do you still have about skills and training for these careers?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 what ways are construction, maintenance, and installation workers critical to the clean energy transition?</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Go around the room, asking students to share their answers. </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Encourage brief discussions or clarifications if students’ questions are particularly thought-provoking.</a:t>
            </a:r>
            <a:endParaRPr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dirty="0">
              <a:solidFill>
                <a:srgbClr val="0E0E0E"/>
              </a:solidFill>
            </a:endParaRPr>
          </a:p>
        </p:txBody>
      </p:sp>
      <p:sp>
        <p:nvSpPr>
          <p:cNvPr id="414" name="Google Shape;41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4" name="Google Shape;424;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0: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Calibri"/>
                <a:ea typeface="Calibri"/>
                <a:cs typeface="Calibri"/>
                <a:sym typeface="Calibri"/>
              </a:rPr>
              <a:t>Opening activity: </a:t>
            </a:r>
            <a:r>
              <a:rPr lang="en-US">
                <a:latin typeface="Calibri"/>
                <a:ea typeface="Calibri"/>
                <a:cs typeface="Calibri"/>
                <a:sym typeface="Calibri"/>
              </a:rPr>
              <a:t>Get students thinking and talking right away.</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r>
              <a:rPr lang="en-US" b="1">
                <a:latin typeface="Calibri"/>
                <a:ea typeface="Calibri"/>
                <a:cs typeface="Calibri"/>
                <a:sym typeface="Calibri"/>
              </a:rPr>
              <a:t>Instructions:</a:t>
            </a:r>
            <a:endParaRPr b="1">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Divide the students into small groups of two or three.</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Ask the students to think about an activity they did for any previous lesson in this class.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Ask them to discuss in their groups: </a:t>
            </a:r>
            <a:r>
              <a:rPr lang="en-US" i="1">
                <a:latin typeface="Calibri"/>
                <a:ea typeface="Calibri"/>
                <a:cs typeface="Calibri"/>
                <a:sym typeface="Calibri"/>
              </a:rPr>
              <a:t>How do construction, installation, or maintenance workers make that project possible? </a:t>
            </a:r>
            <a:r>
              <a:rPr lang="en-US">
                <a:latin typeface="Calibri"/>
                <a:ea typeface="Calibri"/>
                <a:cs typeface="Calibri"/>
                <a:sym typeface="Calibri"/>
              </a:rPr>
              <a:t>Examples:</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Energy efficiency improvements to the building envelope</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High-performance buildings with efficient HVAC systems</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Community solar projects</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Networked geothermal projects</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Offshore wind projects</a:t>
            </a:r>
            <a:endParaRPr>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EV charging networks</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Ask them to share with their group how construction or installation workers made that project possible and what key role the workers contributed.</a:t>
            </a:r>
            <a:endParaRPr>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a:latin typeface="Calibri"/>
                <a:ea typeface="Calibri"/>
                <a:cs typeface="Calibri"/>
                <a:sym typeface="Calibri"/>
              </a:rPr>
              <a:t>Ask one or two groups to share aloud with the rest of the class.</a:t>
            </a:r>
            <a:endParaRPr>
              <a:latin typeface="Calibri"/>
              <a:ea typeface="Calibri"/>
              <a:cs typeface="Calibri"/>
              <a:sym typeface="Calibri"/>
            </a:endParaRPr>
          </a:p>
          <a:p>
            <a:pPr marL="0" lvl="0" indent="0" algn="l" rtl="0">
              <a:lnSpc>
                <a:spcPct val="115000"/>
              </a:lnSpc>
              <a:spcBef>
                <a:spcPts val="0"/>
              </a:spcBef>
              <a:spcAft>
                <a:spcPts val="0"/>
              </a:spcAft>
              <a:buNone/>
            </a:pPr>
            <a:endParaRPr/>
          </a:p>
        </p:txBody>
      </p:sp>
      <p:sp>
        <p:nvSpPr>
          <p:cNvPr id="277" name="Google Shape;27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i="1"/>
          </a:p>
        </p:txBody>
      </p:sp>
      <p:sp>
        <p:nvSpPr>
          <p:cNvPr id="288" name="Google Shape;28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we’re interested in exploring the Big Question: How do construction, installation, and maintenance workers contribute to climate solutions?</a:t>
            </a:r>
            <a:endParaRPr dirty="0">
              <a:latin typeface="Calibri" panose="020F0502020204030204" pitchFamily="34" charset="0"/>
              <a:cs typeface="Calibri" panose="020F0502020204030204" pitchFamily="34" charset="0"/>
            </a:endParaRPr>
          </a:p>
        </p:txBody>
      </p:sp>
      <p:sp>
        <p:nvSpPr>
          <p:cNvPr id="300" name="Google Shape;3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1884cfdf2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31884cfdf2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31884cfdf27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2: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Review each type of worker by first asking students to briefly explain what they believe each job type is and then fill in what they miss.</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b="1" dirty="0">
                <a:latin typeface="Calibri" panose="020F0502020204030204" pitchFamily="34" charset="0"/>
                <a:cs typeface="Calibri" panose="020F0502020204030204" pitchFamily="34" charset="0"/>
                <a:sym typeface="Arial"/>
              </a:rPr>
              <a:t>Construction </a:t>
            </a:r>
            <a:r>
              <a:rPr lang="en-US" b="1" dirty="0">
                <a:latin typeface="Calibri" panose="020F0502020204030204" pitchFamily="34" charset="0"/>
                <a:cs typeface="Calibri" panose="020F0502020204030204" pitchFamily="34" charset="0"/>
              </a:rPr>
              <a:t>w</a:t>
            </a:r>
            <a:r>
              <a:rPr lang="en-US" b="1" dirty="0">
                <a:latin typeface="Calibri" panose="020F0502020204030204" pitchFamily="34" charset="0"/>
                <a:cs typeface="Calibri" panose="020F0502020204030204" pitchFamily="34" charset="0"/>
                <a:sym typeface="Arial"/>
              </a:rPr>
              <a:t>orkers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sym typeface="Arial"/>
              </a:rPr>
              <a:t>uild the infrastructure for clean energy projects. They work on everything from setting up solar array foundations to installing insulation. </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b="1" dirty="0">
                <a:latin typeface="Calibri" panose="020F0502020204030204" pitchFamily="34" charset="0"/>
                <a:cs typeface="Calibri" panose="020F0502020204030204" pitchFamily="34" charset="0"/>
                <a:sym typeface="Arial"/>
              </a:rPr>
              <a:t>HVAC </a:t>
            </a:r>
            <a:r>
              <a:rPr lang="en-US" b="1" dirty="0">
                <a:latin typeface="Calibri" panose="020F0502020204030204" pitchFamily="34" charset="0"/>
                <a:cs typeface="Calibri" panose="020F0502020204030204" pitchFamily="34" charset="0"/>
              </a:rPr>
              <a:t>t</a:t>
            </a:r>
            <a:r>
              <a:rPr lang="en-US" b="1" dirty="0">
                <a:latin typeface="Calibri" panose="020F0502020204030204" pitchFamily="34" charset="0"/>
                <a:cs typeface="Calibri" panose="020F0502020204030204" pitchFamily="34" charset="0"/>
                <a:sym typeface="Arial"/>
              </a:rPr>
              <a:t>echnicians</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sym typeface="Arial"/>
              </a:rPr>
              <a:t> </a:t>
            </a:r>
            <a:r>
              <a:rPr lang="en-US" dirty="0">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sym typeface="Arial"/>
              </a:rPr>
              <a:t>nstall energy-efficient systems.</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b="1" dirty="0">
                <a:latin typeface="Calibri" panose="020F0502020204030204" pitchFamily="34" charset="0"/>
                <a:cs typeface="Calibri" panose="020F0502020204030204" pitchFamily="34" charset="0"/>
                <a:sym typeface="Arial"/>
              </a:rPr>
              <a:t>Weatherization </a:t>
            </a:r>
            <a:r>
              <a:rPr lang="en-US" b="1" dirty="0">
                <a:latin typeface="Calibri" panose="020F0502020204030204" pitchFamily="34" charset="0"/>
                <a:cs typeface="Calibri" panose="020F0502020204030204" pitchFamily="34" charset="0"/>
              </a:rPr>
              <a:t>t</a:t>
            </a:r>
            <a:r>
              <a:rPr lang="en-US" b="1" dirty="0">
                <a:latin typeface="Calibri" panose="020F0502020204030204" pitchFamily="34" charset="0"/>
                <a:cs typeface="Calibri" panose="020F0502020204030204" pitchFamily="34" charset="0"/>
                <a:sym typeface="Arial"/>
              </a:rPr>
              <a:t>echnicians</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sym typeface="Arial"/>
              </a:rPr>
              <a:t> </a:t>
            </a:r>
            <a:r>
              <a:rPr lang="en-US" dirty="0">
                <a:latin typeface="Calibri" panose="020F0502020204030204" pitchFamily="34" charset="0"/>
                <a:cs typeface="Calibri" panose="020F0502020204030204" pitchFamily="34" charset="0"/>
              </a:rPr>
              <a:t>M</a:t>
            </a:r>
            <a:r>
              <a:rPr lang="en-US" dirty="0">
                <a:latin typeface="Calibri" panose="020F0502020204030204" pitchFamily="34" charset="0"/>
                <a:cs typeface="Calibri" panose="020F0502020204030204" pitchFamily="34" charset="0"/>
                <a:sym typeface="Arial"/>
              </a:rPr>
              <a:t>ake buildings more energy-efficient by adding insulation.</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b="1" dirty="0">
                <a:latin typeface="Calibri" panose="020F0502020204030204" pitchFamily="34" charset="0"/>
                <a:cs typeface="Calibri" panose="020F0502020204030204" pitchFamily="34" charset="0"/>
                <a:sym typeface="Arial"/>
              </a:rPr>
              <a:t>Plumbers and </a:t>
            </a:r>
            <a:r>
              <a:rPr lang="en-US" b="1" dirty="0">
                <a:latin typeface="Calibri" panose="020F0502020204030204" pitchFamily="34" charset="0"/>
                <a:cs typeface="Calibri" panose="020F0502020204030204" pitchFamily="34" charset="0"/>
              </a:rPr>
              <a:t>p</a:t>
            </a:r>
            <a:r>
              <a:rPr lang="en-US" b="1" dirty="0">
                <a:latin typeface="Calibri" panose="020F0502020204030204" pitchFamily="34" charset="0"/>
                <a:cs typeface="Calibri" panose="020F0502020204030204" pitchFamily="34" charset="0"/>
                <a:sym typeface="Arial"/>
              </a:rPr>
              <a:t>ipefitters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sym typeface="Arial"/>
              </a:rPr>
              <a:t>nstall efficient heating systems and reduce water waste.</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b="1" dirty="0">
                <a:latin typeface="Calibri" panose="020F0502020204030204" pitchFamily="34" charset="0"/>
                <a:cs typeface="Calibri" panose="020F0502020204030204" pitchFamily="34" charset="0"/>
                <a:sym typeface="Arial"/>
              </a:rPr>
              <a:t>Sheet </a:t>
            </a:r>
            <a:r>
              <a:rPr lang="en-US" b="1" dirty="0">
                <a:latin typeface="Calibri" panose="020F0502020204030204" pitchFamily="34" charset="0"/>
                <a:cs typeface="Calibri" panose="020F0502020204030204" pitchFamily="34" charset="0"/>
              </a:rPr>
              <a:t>m</a:t>
            </a:r>
            <a:r>
              <a:rPr lang="en-US" b="1" dirty="0">
                <a:latin typeface="Calibri" panose="020F0502020204030204" pitchFamily="34" charset="0"/>
                <a:cs typeface="Calibri" panose="020F0502020204030204" pitchFamily="34" charset="0"/>
                <a:sym typeface="Arial"/>
              </a:rPr>
              <a:t>etal </a:t>
            </a:r>
            <a:r>
              <a:rPr lang="en-US" b="1" dirty="0">
                <a:latin typeface="Calibri" panose="020F0502020204030204" pitchFamily="34" charset="0"/>
                <a:cs typeface="Calibri" panose="020F0502020204030204" pitchFamily="34" charset="0"/>
              </a:rPr>
              <a:t>w</a:t>
            </a:r>
            <a:r>
              <a:rPr lang="en-US" b="1" dirty="0">
                <a:latin typeface="Calibri" panose="020F0502020204030204" pitchFamily="34" charset="0"/>
                <a:cs typeface="Calibri" panose="020F0502020204030204" pitchFamily="34" charset="0"/>
                <a:sym typeface="Arial"/>
              </a:rPr>
              <a:t>orkers</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sym typeface="Arial"/>
              </a:rPr>
              <a:t> </a:t>
            </a:r>
            <a:r>
              <a:rPr lang="en-US" dirty="0">
                <a:latin typeface="Calibri" panose="020F0502020204030204" pitchFamily="34" charset="0"/>
                <a:cs typeface="Calibri" panose="020F0502020204030204" pitchFamily="34" charset="0"/>
              </a:rPr>
              <a:t>M</a:t>
            </a:r>
            <a:r>
              <a:rPr lang="en-US" dirty="0">
                <a:latin typeface="Calibri" panose="020F0502020204030204" pitchFamily="34" charset="0"/>
                <a:cs typeface="Calibri" panose="020F0502020204030204" pitchFamily="34" charset="0"/>
                <a:sym typeface="Arial"/>
              </a:rPr>
              <a:t>anufacture and install energy-efficient duct systems.</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These roles all directly impact building a cleaner, healthier Massachusetts.</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Meeting our climate goals means there will be increased demand for these roles.</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Construction workers will be needed for all types of clean energy projects, including energy-efficient building projects and retrofits, installing electric vehicle </a:t>
            </a:r>
            <a:r>
              <a:rPr lang="en-US"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sym typeface="Arial"/>
              </a:rPr>
              <a:t>EV) infrastructure, and the infrastructure that supports utility-scale solar projects.</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Weatherizing homes to improve their efficiency and envelope requires adding insulation, sealing air leaks, updating windows and doors, and making other upgrades. Weatherization </a:t>
            </a:r>
            <a:r>
              <a:rPr lang="en-US" dirty="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sym typeface="Arial"/>
              </a:rPr>
              <a:t>echs help with all of these projects.</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Technicians who install efficient heat pumps, water heaters, and other HVAC systems will continue to help residents transition away from fossil-fuel-dependent systems.</a:t>
            </a:r>
            <a:endParaRPr dirty="0">
              <a:latin typeface="Calibri" panose="020F0502020204030204" pitchFamily="34" charset="0"/>
              <a:cs typeface="Calibri" panose="020F0502020204030204" pitchFamily="34" charset="0"/>
            </a:endParaRPr>
          </a:p>
          <a:p>
            <a:pPr marL="6858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Those same HVAC systems and other duct systems require sheet metal workers, who are also involved in building new energy-efficient buildings and retrofitting older buildings. </a:t>
            </a:r>
            <a:endParaRPr dirty="0">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No matter the project, these people are essential to getting it done.</a:t>
            </a:r>
          </a:p>
          <a:p>
            <a:pPr marL="2286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sym typeface="Arial"/>
              </a:rPr>
              <a:t>Many of these roles are eligible for unions, and many of these roles and the projects they work on can be subject to prevailing wage laws, which can mean higher wages.</a:t>
            </a:r>
            <a:endParaRPr dirty="0">
              <a:latin typeface="Calibri" panose="020F0502020204030204" pitchFamily="34" charset="0"/>
              <a:cs typeface="Calibri" panose="020F0502020204030204" pitchFamily="34" charset="0"/>
            </a:endParaRPr>
          </a:p>
          <a:p>
            <a:pPr marL="317500" lvl="0" indent="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sym typeface="Arial"/>
            </a:endParaRPr>
          </a:p>
          <a:p>
            <a:pPr marL="457200" lvl="0"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320" name="Google Shape;32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 Massachusetts works toward climate goals, demand for HVAC technicians, insulation experts, weatherization technicians, and other skilled workers is rising.</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According to the Massachusetts Energy Efficiency and Decarbonization Plan, between 2025 and 2027, Massachusetts plans to weatherize over 185,000 homes and small businesses.</a:t>
            </a:r>
            <a:endParaRPr dirty="0">
              <a:latin typeface="Calibri" panose="020F0502020204030204" pitchFamily="34" charset="0"/>
              <a:cs typeface="Calibri" panose="020F0502020204030204" pitchFamily="34" charset="0"/>
            </a:endParaRPr>
          </a:p>
        </p:txBody>
      </p:sp>
      <p:sp>
        <p:nvSpPr>
          <p:cNvPr id="331" name="Google Shape;3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4: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Careers in these fields are accessible partly because training opportunities are widely available, even if you are looking for highly specialized training in a specific skill set.</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are some of the primary skills that you need to be successful in these careers: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Strength and stamina: All of these careers are physical and labor-intensive, at least some of the time. Even if you are interested in a specialization focusing on something requiring less strength, you would need to be trained more generally first.</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Most of these roles require a decent math level, especially regarding measurement. Geometry and measurement are critical in any building project.</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Most of these roles require reading blueprints or other schematic diagrams. If you enjoy reading visual maps, consider this.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Finally, all of these roles rely on the use of specific tools and machinery. It is critical to recognize tools, use them, learn new tools, and know what to use when.</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Training depends on the specific field you want to enter. Some general training offerings are probably required or recommended regardless of your specialty.</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OSHA 10 certification is a safety certification that is required for anyone who will be working on a job site. In most cases, you wouldn’t be allowed on a job site without this certification. Sometimes, jobs may require a higher certification, like an OSHA 30, but OSHA 10 is the minimum.</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New England Laborers’ Training Academy in Hopkinton, MA, is a union training center where workers can receive training even if they have little to no formal training.</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Workers can also seek out specific licenses and certifications. For example, you could get a Construction Supervisor License, which would allow you to receive a higher pay rate and would allow you to be a supervisor or manager on a job site.</a:t>
            </a:r>
            <a:endParaRPr dirty="0">
              <a:latin typeface="Calibri" panose="020F0502020204030204" pitchFamily="34" charset="0"/>
              <a:cs typeface="Calibri" panose="020F0502020204030204" pitchFamily="34" charset="0"/>
            </a:endParaRPr>
          </a:p>
        </p:txBody>
      </p:sp>
      <p:sp>
        <p:nvSpPr>
          <p:cNvPr id="344" name="Google Shape;34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1a09cc05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31a09cc05a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err="1">
                <a:solidFill>
                  <a:srgbClr val="0E0E0E"/>
                </a:solidFill>
                <a:latin typeface="Calibri" panose="020F0502020204030204" pitchFamily="34" charset="0"/>
                <a:cs typeface="Calibri" panose="020F0502020204030204" pitchFamily="34" charset="0"/>
              </a:rPr>
              <a:t>MassCEC</a:t>
            </a:r>
            <a:r>
              <a:rPr lang="en-US" b="1" dirty="0">
                <a:solidFill>
                  <a:srgbClr val="0E0E0E"/>
                </a:solidFill>
                <a:latin typeface="Calibri" panose="020F0502020204030204" pitchFamily="34" charset="0"/>
                <a:cs typeface="Calibri" panose="020F0502020204030204" pitchFamily="34" charset="0"/>
              </a:rPr>
              <a:t> Video is coming by Spring 2025.</a:t>
            </a:r>
          </a:p>
          <a:p>
            <a:pPr marL="0" lvl="0" indent="0" algn="l" rtl="0">
              <a:lnSpc>
                <a:spcPct val="100000"/>
              </a:lnSpc>
              <a:spcBef>
                <a:spcPts val="0"/>
              </a:spcBef>
              <a:spcAft>
                <a:spcPts val="0"/>
              </a:spcAft>
              <a:buSzPts val="1400"/>
              <a:buNone/>
            </a:pPr>
            <a:endParaRPr lang="en-US" b="1" dirty="0">
              <a:solidFill>
                <a:srgbClr val="0E0E0E"/>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b="1" dirty="0">
                <a:solidFill>
                  <a:srgbClr val="0E0E0E"/>
                </a:solidFill>
                <a:latin typeface="Calibri" panose="020F0502020204030204" pitchFamily="34" charset="0"/>
                <a:cs typeface="Calibri" panose="020F0502020204030204" pitchFamily="34" charset="0"/>
              </a:rPr>
              <a:t>This video is a placeholder. </a:t>
            </a:r>
            <a:r>
              <a:rPr lang="en-US" dirty="0">
                <a:latin typeface="Calibri" panose="020F0502020204030204" pitchFamily="34" charset="0"/>
                <a:cs typeface="Calibri" panose="020F0502020204030204" pitchFamily="34" charset="0"/>
              </a:rPr>
              <a:t>The Weatherization Assistance Program employs technicians, crew leaders, energy auditors, and quality control inspectors. The se professionals help improve the lives of income-eligible residents nationwide by enhancing buildings' safety, comfort, and durability.</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Career Opportunities in the Weatherization Assistance Program, CO Energy Office</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https://</a:t>
            </a:r>
            <a:r>
              <a:rPr lang="en-US" dirty="0" err="1">
                <a:latin typeface="Calibri" panose="020F0502020204030204" pitchFamily="34" charset="0"/>
                <a:cs typeface="Calibri" panose="020F0502020204030204" pitchFamily="34" charset="0"/>
              </a:rPr>
              <a:t>youtu.be</a:t>
            </a:r>
            <a:r>
              <a:rPr lang="en-US" dirty="0">
                <a:latin typeface="Calibri" panose="020F0502020204030204" pitchFamily="34" charset="0"/>
                <a:cs typeface="Calibri" panose="020F0502020204030204" pitchFamily="34" charset="0"/>
              </a:rPr>
              <a:t>/xIKIvsSe0eo?si=XcUvUa3Rhna1ze7B</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The </a:t>
            </a:r>
            <a:r>
              <a:rPr lang="en-US" dirty="0" err="1">
                <a:latin typeface="Calibri" panose="020F0502020204030204" pitchFamily="34" charset="0"/>
                <a:cs typeface="Calibri" panose="020F0502020204030204" pitchFamily="34" charset="0"/>
              </a:rPr>
              <a:t>MassCEC</a:t>
            </a:r>
            <a:r>
              <a:rPr lang="en-US" dirty="0">
                <a:latin typeface="Calibri" panose="020F0502020204030204" pitchFamily="34" charset="0"/>
                <a:cs typeface="Calibri" panose="020F0502020204030204" pitchFamily="34" charset="0"/>
              </a:rPr>
              <a:t>-produced video should feature students from Greenfield Community College.</a:t>
            </a:r>
            <a:endParaRPr dirty="0">
              <a:latin typeface="Calibri" panose="020F0502020204030204" pitchFamily="34" charset="0"/>
              <a:cs typeface="Calibri" panose="020F0502020204030204" pitchFamily="34" charset="0"/>
            </a:endParaRPr>
          </a:p>
        </p:txBody>
      </p:sp>
      <p:sp>
        <p:nvSpPr>
          <p:cNvPr id="357" name="Google Shape;357;g31a09cc05a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838200" y="2183168"/>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65A4"/>
              </a:buClr>
              <a:buSzPts val="6000"/>
              <a:buFont typeface="Calibri"/>
              <a:buNone/>
              <a:defRPr sz="60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11"/>
          <p:cNvSpPr txBox="1">
            <a:spLocks noGrp="1"/>
          </p:cNvSpPr>
          <p:nvPr>
            <p:ph type="body" idx="1"/>
          </p:nvPr>
        </p:nvSpPr>
        <p:spPr>
          <a:xfrm>
            <a:off x="838199" y="3635375"/>
            <a:ext cx="10515599"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2D050"/>
              </a:buClr>
              <a:buSzPts val="4800"/>
              <a:buFont typeface="Calibri"/>
              <a:buNone/>
              <a:defRPr sz="4800" b="1" i="0" u="none" strike="noStrike" cap="none">
                <a:solidFill>
                  <a:srgbClr val="92D05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1"/>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01"/>
        <p:cNvGrpSpPr/>
        <p:nvPr/>
      </p:nvGrpSpPr>
      <p:grpSpPr>
        <a:xfrm>
          <a:off x="0" y="0"/>
          <a:ext cx="0" cy="0"/>
          <a:chOff x="0" y="0"/>
          <a:chExt cx="0" cy="0"/>
        </a:xfrm>
      </p:grpSpPr>
      <p:sp>
        <p:nvSpPr>
          <p:cNvPr id="102" name="Google Shape;102;g314439a9784_0_39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03" name="Google Shape;103;g314439a9784_0_39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g314439a9784_0_39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g314439a9784_0_397"/>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g314439a9784_0_397"/>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07" name="Google Shape;107;g314439a9784_0_39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08"/>
        <p:cNvGrpSpPr/>
        <p:nvPr/>
      </p:nvGrpSpPr>
      <p:grpSpPr>
        <a:xfrm>
          <a:off x="0" y="0"/>
          <a:ext cx="0" cy="0"/>
          <a:chOff x="0" y="0"/>
          <a:chExt cx="0" cy="0"/>
        </a:xfrm>
      </p:grpSpPr>
      <p:sp>
        <p:nvSpPr>
          <p:cNvPr id="109" name="Google Shape;109;g314439a9784_0_40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g314439a9784_0_40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1" name="Google Shape;111;g314439a9784_0_404"/>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2" name="Google Shape;112;g314439a9784_0_404"/>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13" name="Google Shape;113;g314439a9784_0_404"/>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14" name="Google Shape;114;g314439a9784_0_404"/>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5" name="Google Shape;115;g314439a9784_0_404"/>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de Title 1">
  <p:cSld name="CUSTOM_2_1_1_1">
    <p:spTree>
      <p:nvGrpSpPr>
        <p:cNvPr id="1" name="Shape 116"/>
        <p:cNvGrpSpPr/>
        <p:nvPr/>
      </p:nvGrpSpPr>
      <p:grpSpPr>
        <a:xfrm>
          <a:off x="0" y="0"/>
          <a:ext cx="0" cy="0"/>
          <a:chOff x="0" y="0"/>
          <a:chExt cx="0" cy="0"/>
        </a:xfrm>
      </p:grpSpPr>
      <p:sp>
        <p:nvSpPr>
          <p:cNvPr id="117" name="Google Shape;117;g314439a9784_0_41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18" name="Google Shape;118;g314439a9784_0_412"/>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19" name="Google Shape;119;g314439a9784_0_412"/>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14439a9784_0_41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21" name="Google Shape;121;g314439a9784_0_412"/>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22" name="Google Shape;122;g314439a9784_0_412"/>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23" name="Google Shape;123;g314439a9784_0_412"/>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24"/>
        <p:cNvGrpSpPr/>
        <p:nvPr/>
      </p:nvGrpSpPr>
      <p:grpSpPr>
        <a:xfrm>
          <a:off x="0" y="0"/>
          <a:ext cx="0" cy="0"/>
          <a:chOff x="0" y="0"/>
          <a:chExt cx="0" cy="0"/>
        </a:xfrm>
      </p:grpSpPr>
      <p:sp>
        <p:nvSpPr>
          <p:cNvPr id="125" name="Google Shape;125;g314439a9784_0_42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g314439a9784_0_420"/>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g314439a9784_0_420"/>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28" name="Google Shape;128;g314439a9784_0_420"/>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29" name="Google Shape;129;g314439a9784_0_420"/>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30" name="Google Shape;130;g314439a9784_0_420"/>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31" name="Google Shape;131;g314439a9784_0_420"/>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3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8" name="Google Shape;148;p3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304800" y="266700"/>
            <a:ext cx="11582400" cy="560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2"/>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32"/>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2"/>
          <p:cNvSpPr txBox="1">
            <a:spLocks noGrp="1"/>
          </p:cNvSpPr>
          <p:nvPr>
            <p:ph type="body" idx="1"/>
          </p:nvPr>
        </p:nvSpPr>
        <p:spPr>
          <a:xfrm>
            <a:off x="4133056" y="1784195"/>
            <a:ext cx="3925888" cy="454572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55" name="Google Shape;155;p32"/>
          <p:cNvSpPr txBox="1">
            <a:spLocks noGrp="1"/>
          </p:cNvSpPr>
          <p:nvPr>
            <p:ph type="body" idx="2"/>
          </p:nvPr>
        </p:nvSpPr>
        <p:spPr>
          <a:xfrm>
            <a:off x="8266112" y="1783898"/>
            <a:ext cx="3925888" cy="454572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56" name="Google Shape;156;p32"/>
          <p:cNvSpPr txBox="1">
            <a:spLocks noGrp="1"/>
          </p:cNvSpPr>
          <p:nvPr>
            <p:ph type="body" idx="3"/>
          </p:nvPr>
        </p:nvSpPr>
        <p:spPr>
          <a:xfrm>
            <a:off x="0" y="1783898"/>
            <a:ext cx="3925888" cy="454572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57" name="Google Shape;157;p32"/>
          <p:cNvSpPr txBox="1">
            <a:spLocks noGrp="1"/>
          </p:cNvSpPr>
          <p:nvPr>
            <p:ph type="body" idx="4"/>
          </p:nvPr>
        </p:nvSpPr>
        <p:spPr>
          <a:xfrm>
            <a:off x="304801" y="1174990"/>
            <a:ext cx="11582399" cy="505953"/>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chemeClr val="lt2"/>
              </a:buClr>
              <a:buSzPts val="1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8" name="Google Shape;158;p32"/>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159"/>
        <p:cNvGrpSpPr/>
        <p:nvPr/>
      </p:nvGrpSpPr>
      <p:grpSpPr>
        <a:xfrm>
          <a:off x="0" y="0"/>
          <a:ext cx="0" cy="0"/>
          <a:chOff x="0" y="0"/>
          <a:chExt cx="0" cy="0"/>
        </a:xfrm>
      </p:grpSpPr>
      <p:sp>
        <p:nvSpPr>
          <p:cNvPr id="160" name="Google Shape;160;g314439a9784_0_107"/>
          <p:cNvSpPr/>
          <p:nvPr/>
        </p:nvSpPr>
        <p:spPr>
          <a:xfrm>
            <a:off x="1304200" y="14118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g314439a9784_0_107"/>
          <p:cNvSpPr>
            <a:spLocks noGrp="1"/>
          </p:cNvSpPr>
          <p:nvPr>
            <p:ph type="pic" idx="2"/>
          </p:nvPr>
        </p:nvSpPr>
        <p:spPr>
          <a:xfrm>
            <a:off x="508000" y="976825"/>
            <a:ext cx="4606500" cy="4001100"/>
          </a:xfrm>
          <a:prstGeom prst="rect">
            <a:avLst/>
          </a:prstGeom>
          <a:noFill/>
          <a:ln>
            <a:noFill/>
          </a:ln>
        </p:spPr>
      </p:sp>
      <p:sp>
        <p:nvSpPr>
          <p:cNvPr id="162" name="Google Shape;162;g314439a9784_0_10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g314439a9784_0_10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64" name="Google Shape;164;g314439a9784_0_10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314439a9784_0_107"/>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noAutofit/>
          </a:bodyPr>
          <a:lstStyle>
            <a:lvl1pPr marL="457200" lvl="0" indent="-368300">
              <a:lnSpc>
                <a:spcPct val="115000"/>
              </a:lnSpc>
              <a:spcBef>
                <a:spcPts val="100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
        <p:nvSpPr>
          <p:cNvPr id="166" name="Google Shape;166;g314439a9784_0_107"/>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167"/>
        <p:cNvGrpSpPr/>
        <p:nvPr/>
      </p:nvGrpSpPr>
      <p:grpSpPr>
        <a:xfrm>
          <a:off x="0" y="0"/>
          <a:ext cx="0" cy="0"/>
          <a:chOff x="0" y="0"/>
          <a:chExt cx="0" cy="0"/>
        </a:xfrm>
      </p:grpSpPr>
      <p:sp>
        <p:nvSpPr>
          <p:cNvPr id="168" name="Google Shape;168;g314439a9784_0_117"/>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g314439a9784_0_117"/>
          <p:cNvSpPr>
            <a:spLocks noGrp="1"/>
          </p:cNvSpPr>
          <p:nvPr>
            <p:ph type="pic" idx="2"/>
          </p:nvPr>
        </p:nvSpPr>
        <p:spPr>
          <a:xfrm>
            <a:off x="508000" y="976825"/>
            <a:ext cx="4606500" cy="4001100"/>
          </a:xfrm>
          <a:prstGeom prst="rect">
            <a:avLst/>
          </a:prstGeom>
          <a:noFill/>
          <a:ln>
            <a:noFill/>
          </a:ln>
        </p:spPr>
      </p:sp>
      <p:sp>
        <p:nvSpPr>
          <p:cNvPr id="170" name="Google Shape;170;g314439a9784_0_11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g314439a9784_0_11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72" name="Google Shape;172;g314439a9784_0_11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314439a9784_0_117"/>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368300">
              <a:lnSpc>
                <a:spcPct val="115000"/>
              </a:lnSpc>
              <a:spcBef>
                <a:spcPts val="100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
        <p:nvSpPr>
          <p:cNvPr id="174" name="Google Shape;174;g314439a9784_0_117"/>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175"/>
        <p:cNvGrpSpPr/>
        <p:nvPr/>
      </p:nvGrpSpPr>
      <p:grpSpPr>
        <a:xfrm>
          <a:off x="0" y="0"/>
          <a:ext cx="0" cy="0"/>
          <a:chOff x="0" y="0"/>
          <a:chExt cx="0" cy="0"/>
        </a:xfrm>
      </p:grpSpPr>
      <p:sp>
        <p:nvSpPr>
          <p:cNvPr id="176" name="Google Shape;176;g314439a9784_0_127"/>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g314439a9784_0_127"/>
          <p:cNvSpPr>
            <a:spLocks noGrp="1"/>
          </p:cNvSpPr>
          <p:nvPr>
            <p:ph type="pic" idx="2"/>
          </p:nvPr>
        </p:nvSpPr>
        <p:spPr>
          <a:xfrm>
            <a:off x="508000" y="976825"/>
            <a:ext cx="4606500" cy="4001100"/>
          </a:xfrm>
          <a:prstGeom prst="rect">
            <a:avLst/>
          </a:prstGeom>
          <a:noFill/>
          <a:ln>
            <a:noFill/>
          </a:ln>
        </p:spPr>
      </p:sp>
      <p:sp>
        <p:nvSpPr>
          <p:cNvPr id="178" name="Google Shape;178;g314439a9784_0_12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g314439a9784_0_12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80" name="Google Shape;180;g314439a9784_0_127"/>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314439a9784_0_127"/>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82" name="Google Shape;182;g314439a9784_0_127"/>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83"/>
        <p:cNvGrpSpPr/>
        <p:nvPr/>
      </p:nvGrpSpPr>
      <p:grpSpPr>
        <a:xfrm>
          <a:off x="0" y="0"/>
          <a:ext cx="0" cy="0"/>
          <a:chOff x="0" y="0"/>
          <a:chExt cx="0" cy="0"/>
        </a:xfrm>
      </p:grpSpPr>
      <p:sp>
        <p:nvSpPr>
          <p:cNvPr id="184" name="Google Shape;184;g314439a9784_0_137"/>
          <p:cNvSpPr/>
          <p:nvPr/>
        </p:nvSpPr>
        <p:spPr>
          <a:xfrm>
            <a:off x="7444775" y="14440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g314439a9784_0_137"/>
          <p:cNvSpPr>
            <a:spLocks noGrp="1"/>
          </p:cNvSpPr>
          <p:nvPr>
            <p:ph type="pic" idx="2"/>
          </p:nvPr>
        </p:nvSpPr>
        <p:spPr>
          <a:xfrm>
            <a:off x="6648575" y="1009050"/>
            <a:ext cx="4606500" cy="4001100"/>
          </a:xfrm>
          <a:prstGeom prst="rect">
            <a:avLst/>
          </a:prstGeom>
          <a:noFill/>
          <a:ln>
            <a:noFill/>
          </a:ln>
        </p:spPr>
      </p:sp>
      <p:sp>
        <p:nvSpPr>
          <p:cNvPr id="186" name="Google Shape;186;g314439a9784_0_13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g314439a9784_0_137"/>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88" name="Google Shape;188;g314439a9784_0_137"/>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89" name="Google Shape;189;g314439a9784_0_137"/>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90" name="Google Shape;190;g314439a9784_0_137"/>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191" name="Google Shape;191;g314439a9784_0_13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25"/>
        <p:cNvGrpSpPr/>
        <p:nvPr/>
      </p:nvGrpSpPr>
      <p:grpSpPr>
        <a:xfrm>
          <a:off x="0" y="0"/>
          <a:ext cx="0" cy="0"/>
          <a:chOff x="0" y="0"/>
          <a:chExt cx="0" cy="0"/>
        </a:xfrm>
      </p:grpSpPr>
      <p:sp>
        <p:nvSpPr>
          <p:cNvPr id="26" name="Google Shape;26;g314439a9784_0_321"/>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27;g314439a9784_0_321"/>
          <p:cNvSpPr>
            <a:spLocks noGrp="1"/>
          </p:cNvSpPr>
          <p:nvPr>
            <p:ph type="pic" idx="2"/>
          </p:nvPr>
        </p:nvSpPr>
        <p:spPr>
          <a:xfrm>
            <a:off x="508000" y="1205425"/>
            <a:ext cx="4606500" cy="4001100"/>
          </a:xfrm>
          <a:prstGeom prst="rect">
            <a:avLst/>
          </a:prstGeom>
          <a:noFill/>
          <a:ln>
            <a:noFill/>
          </a:ln>
        </p:spPr>
      </p:sp>
      <p:sp>
        <p:nvSpPr>
          <p:cNvPr id="28" name="Google Shape;28;g314439a9784_0_32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29;g314439a9784_0_32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0" name="Google Shape;30;g314439a9784_0_32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314439a9784_0_321"/>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32" name="Google Shape;32;g314439a9784_0_32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3" name="Google Shape;33;g314439a9784_0_32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34" name="Google Shape;34;g314439a9784_0_321"/>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92"/>
        <p:cNvGrpSpPr/>
        <p:nvPr/>
      </p:nvGrpSpPr>
      <p:grpSpPr>
        <a:xfrm>
          <a:off x="0" y="0"/>
          <a:ext cx="0" cy="0"/>
          <a:chOff x="0" y="0"/>
          <a:chExt cx="0" cy="0"/>
        </a:xfrm>
      </p:grpSpPr>
      <p:sp>
        <p:nvSpPr>
          <p:cNvPr id="193" name="Google Shape;193;g314439a9784_0_147"/>
          <p:cNvSpPr/>
          <p:nvPr/>
        </p:nvSpPr>
        <p:spPr>
          <a:xfrm>
            <a:off x="7444775" y="14440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g314439a9784_0_147"/>
          <p:cNvSpPr>
            <a:spLocks noGrp="1"/>
          </p:cNvSpPr>
          <p:nvPr>
            <p:ph type="pic" idx="2"/>
          </p:nvPr>
        </p:nvSpPr>
        <p:spPr>
          <a:xfrm>
            <a:off x="6648575" y="1009050"/>
            <a:ext cx="4606500" cy="4001100"/>
          </a:xfrm>
          <a:prstGeom prst="rect">
            <a:avLst/>
          </a:prstGeom>
          <a:noFill/>
          <a:ln>
            <a:noFill/>
          </a:ln>
        </p:spPr>
      </p:sp>
      <p:sp>
        <p:nvSpPr>
          <p:cNvPr id="195" name="Google Shape;195;g314439a9784_0_14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g314439a9784_0_14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97" name="Google Shape;197;g314439a9784_0_147"/>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98" name="Google Shape;198;g314439a9784_0_147"/>
          <p:cNvSpPr txBox="1">
            <a:spLocks noGrp="1"/>
          </p:cNvSpPr>
          <p:nvPr>
            <p:ph type="title"/>
          </p:nvPr>
        </p:nvSpPr>
        <p:spPr>
          <a:xfrm>
            <a:off x="339375" y="1816900"/>
            <a:ext cx="4995600" cy="524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199"/>
        <p:cNvGrpSpPr/>
        <p:nvPr/>
      </p:nvGrpSpPr>
      <p:grpSpPr>
        <a:xfrm>
          <a:off x="0" y="0"/>
          <a:ext cx="0" cy="0"/>
          <a:chOff x="0" y="0"/>
          <a:chExt cx="0" cy="0"/>
        </a:xfrm>
      </p:grpSpPr>
      <p:sp>
        <p:nvSpPr>
          <p:cNvPr id="200" name="Google Shape;200;g318237e7d68_0_38"/>
          <p:cNvSpPr/>
          <p:nvPr/>
        </p:nvSpPr>
        <p:spPr>
          <a:xfrm>
            <a:off x="7444775" y="1444075"/>
            <a:ext cx="4230000" cy="4001100"/>
          </a:xfrm>
          <a:prstGeom prst="rect">
            <a:avLst/>
          </a:prstGeom>
          <a:solidFill>
            <a:srgbClr val="FF6000"/>
          </a:solidFill>
          <a:ln w="9525" cap="flat" cmpd="sng">
            <a:solidFill>
              <a:srgbClr val="F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g318237e7d68_0_38"/>
          <p:cNvSpPr>
            <a:spLocks noGrp="1"/>
          </p:cNvSpPr>
          <p:nvPr>
            <p:ph type="pic" idx="2"/>
          </p:nvPr>
        </p:nvSpPr>
        <p:spPr>
          <a:xfrm>
            <a:off x="6648575" y="1009050"/>
            <a:ext cx="4606500" cy="4001100"/>
          </a:xfrm>
          <a:prstGeom prst="rect">
            <a:avLst/>
          </a:prstGeom>
          <a:noFill/>
          <a:ln>
            <a:noFill/>
          </a:ln>
        </p:spPr>
      </p:sp>
      <p:sp>
        <p:nvSpPr>
          <p:cNvPr id="202" name="Google Shape;202;g318237e7d68_0_3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g318237e7d68_0_3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04" name="Google Shape;204;g318237e7d68_0_38"/>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05" name="Google Shape;205;g318237e7d68_0_38"/>
          <p:cNvSpPr txBox="1">
            <a:spLocks noGrp="1"/>
          </p:cNvSpPr>
          <p:nvPr>
            <p:ph type="title"/>
          </p:nvPr>
        </p:nvSpPr>
        <p:spPr>
          <a:xfrm>
            <a:off x="339375" y="1816900"/>
            <a:ext cx="4995600" cy="524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206"/>
        <p:cNvGrpSpPr/>
        <p:nvPr/>
      </p:nvGrpSpPr>
      <p:grpSpPr>
        <a:xfrm>
          <a:off x="0" y="0"/>
          <a:ext cx="0" cy="0"/>
          <a:chOff x="0" y="0"/>
          <a:chExt cx="0" cy="0"/>
        </a:xfrm>
      </p:grpSpPr>
      <p:sp>
        <p:nvSpPr>
          <p:cNvPr id="207" name="Google Shape;207;g314439a9784_0_15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g314439a9784_0_15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09" name="Google Shape;209;g314439a9784_0_155"/>
          <p:cNvSpPr txBox="1"/>
          <p:nvPr/>
        </p:nvSpPr>
        <p:spPr>
          <a:xfrm>
            <a:off x="1719450" y="25242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210" name="Google Shape;210;g314439a9784_0_155"/>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11" name="Google Shape;211;g314439a9784_0_155"/>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212" name="Google Shape;212;g314439a9784_0_155"/>
          <p:cNvPicPr preferRelativeResize="0"/>
          <p:nvPr/>
        </p:nvPicPr>
        <p:blipFill rotWithShape="1">
          <a:blip r:embed="rId2">
            <a:alphaModFix/>
          </a:blip>
          <a:srcRect l="10378"/>
          <a:stretch/>
        </p:blipFill>
        <p:spPr>
          <a:xfrm>
            <a:off x="460875" y="2364150"/>
            <a:ext cx="1009850" cy="910500"/>
          </a:xfrm>
          <a:prstGeom prst="rect">
            <a:avLst/>
          </a:prstGeom>
          <a:noFill/>
          <a:ln>
            <a:noFill/>
          </a:ln>
        </p:spPr>
      </p:pic>
      <p:sp>
        <p:nvSpPr>
          <p:cNvPr id="213" name="Google Shape;213;g314439a9784_0_155"/>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214" name="Google Shape;214;g314439a9784_0_155"/>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215"/>
        <p:cNvGrpSpPr/>
        <p:nvPr/>
      </p:nvGrpSpPr>
      <p:grpSpPr>
        <a:xfrm>
          <a:off x="0" y="0"/>
          <a:ext cx="0" cy="0"/>
          <a:chOff x="0" y="0"/>
          <a:chExt cx="0" cy="0"/>
        </a:xfrm>
      </p:grpSpPr>
      <p:sp>
        <p:nvSpPr>
          <p:cNvPr id="216" name="Google Shape;216;g314439a9784_0_16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17" name="Google Shape;217;g314439a9784_0_16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218" name="Google Shape;218;g314439a9784_0_166"/>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19" name="Google Shape;219;g314439a9784_0_16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20" name="Google Shape;220;g314439a9784_0_166"/>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21" name="Google Shape;221;g314439a9784_0_166"/>
          <p:cNvSpPr txBox="1">
            <a:spLocks noGrp="1"/>
          </p:cNvSpPr>
          <p:nvPr>
            <p:ph type="title"/>
          </p:nvPr>
        </p:nvSpPr>
        <p:spPr>
          <a:xfrm>
            <a:off x="239325" y="2389125"/>
            <a:ext cx="5054100" cy="5982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222"/>
        <p:cNvGrpSpPr/>
        <p:nvPr/>
      </p:nvGrpSpPr>
      <p:grpSpPr>
        <a:xfrm>
          <a:off x="0" y="0"/>
          <a:ext cx="0" cy="0"/>
          <a:chOff x="0" y="0"/>
          <a:chExt cx="0" cy="0"/>
        </a:xfrm>
      </p:grpSpPr>
      <p:sp>
        <p:nvSpPr>
          <p:cNvPr id="223" name="Google Shape;223;g314439a9784_0_17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24" name="Google Shape;224;g314439a9784_0_175"/>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225" name="Google Shape;225;g314439a9784_0_175"/>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26" name="Google Shape;226;g314439a9784_0_175"/>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27" name="Google Shape;227;g314439a9784_0_175"/>
          <p:cNvSpPr txBox="1">
            <a:spLocks noGrp="1"/>
          </p:cNvSpPr>
          <p:nvPr>
            <p:ph type="title"/>
          </p:nvPr>
        </p:nvSpPr>
        <p:spPr>
          <a:xfrm>
            <a:off x="239325" y="2389125"/>
            <a:ext cx="5054100" cy="5982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228"/>
        <p:cNvGrpSpPr/>
        <p:nvPr/>
      </p:nvGrpSpPr>
      <p:grpSpPr>
        <a:xfrm>
          <a:off x="0" y="0"/>
          <a:ext cx="0" cy="0"/>
          <a:chOff x="0" y="0"/>
          <a:chExt cx="0" cy="0"/>
        </a:xfrm>
      </p:grpSpPr>
      <p:sp>
        <p:nvSpPr>
          <p:cNvPr id="229" name="Google Shape;229;g314439a9784_0_18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230" name="Google Shape;230;g314439a9784_0_183"/>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g314439a9784_0_183"/>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32" name="Google Shape;232;g314439a9784_0_183"/>
          <p:cNvSpPr txBox="1">
            <a:spLocks noGrp="1"/>
          </p:cNvSpPr>
          <p:nvPr>
            <p:ph type="title"/>
          </p:nvPr>
        </p:nvSpPr>
        <p:spPr>
          <a:xfrm>
            <a:off x="465300" y="266700"/>
            <a:ext cx="11261400" cy="552600"/>
          </a:xfrm>
          <a:prstGeom prst="rect">
            <a:avLst/>
          </a:prstGeom>
        </p:spPr>
        <p:txBody>
          <a:bodyPr spcFirstLastPara="1" wrap="square" lIns="91425" tIns="45700" rIns="91425" bIns="45700"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g314439a9784_0_183"/>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234" name="Google Shape;234;g314439a9784_0_183"/>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7416">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235"/>
        <p:cNvGrpSpPr/>
        <p:nvPr/>
      </p:nvGrpSpPr>
      <p:grpSpPr>
        <a:xfrm>
          <a:off x="0" y="0"/>
          <a:ext cx="0" cy="0"/>
          <a:chOff x="0" y="0"/>
          <a:chExt cx="0" cy="0"/>
        </a:xfrm>
      </p:grpSpPr>
      <p:sp>
        <p:nvSpPr>
          <p:cNvPr id="236" name="Google Shape;236;g314439a9784_0_19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g314439a9784_0_19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38" name="Google Shape;238;g314439a9784_0_190"/>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314439a9784_0_190"/>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40" name="Google Shape;240;g314439a9784_0_190"/>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ide Title 1">
  <p:cSld name="CUSTOM_2_1_1_1">
    <p:spTree>
      <p:nvGrpSpPr>
        <p:cNvPr id="1" name="Shape 241"/>
        <p:cNvGrpSpPr/>
        <p:nvPr/>
      </p:nvGrpSpPr>
      <p:grpSpPr>
        <a:xfrm>
          <a:off x="0" y="0"/>
          <a:ext cx="0" cy="0"/>
          <a:chOff x="0" y="0"/>
          <a:chExt cx="0" cy="0"/>
        </a:xfrm>
      </p:grpSpPr>
      <p:sp>
        <p:nvSpPr>
          <p:cNvPr id="242" name="Google Shape;242;g314439a9784_0_19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43" name="Google Shape;243;g314439a9784_0_198"/>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44" name="Google Shape;244;g314439a9784_0_198"/>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45" name="Google Shape;245;g314439a9784_0_198"/>
          <p:cNvSpPr txBox="1">
            <a:spLocks noGrp="1"/>
          </p:cNvSpPr>
          <p:nvPr>
            <p:ph type="title"/>
          </p:nvPr>
        </p:nvSpPr>
        <p:spPr>
          <a:xfrm>
            <a:off x="239325" y="2541525"/>
            <a:ext cx="5054100" cy="5982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246"/>
        <p:cNvGrpSpPr/>
        <p:nvPr/>
      </p:nvGrpSpPr>
      <p:grpSpPr>
        <a:xfrm>
          <a:off x="0" y="0"/>
          <a:ext cx="0" cy="0"/>
          <a:chOff x="0" y="0"/>
          <a:chExt cx="0" cy="0"/>
        </a:xfrm>
      </p:grpSpPr>
      <p:sp>
        <p:nvSpPr>
          <p:cNvPr id="247" name="Google Shape;247;g314439a9784_0_20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48" name="Google Shape;248;g314439a9784_0_206"/>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g314439a9784_0_20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50" name="Google Shape;250;g314439a9784_0_206"/>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251" name="Google Shape;251;g314439a9784_0_20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52" name="Google Shape;252;g314439a9784_0_206"/>
          <p:cNvSpPr txBox="1"/>
          <p:nvPr/>
        </p:nvSpPr>
        <p:spPr>
          <a:xfrm>
            <a:off x="1943107" y="254275"/>
            <a:ext cx="6107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253" name="Google Shape;253;g314439a9784_0_206"/>
          <p:cNvPicPr preferRelativeResize="0"/>
          <p:nvPr/>
        </p:nvPicPr>
        <p:blipFill rotWithShape="1">
          <a:blip r:embed="rId2">
            <a:alphaModFix/>
          </a:blip>
          <a:srcRect l="10378"/>
          <a:stretch/>
        </p:blipFill>
        <p:spPr>
          <a:xfrm>
            <a:off x="671063" y="214675"/>
            <a:ext cx="1009850" cy="910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254"/>
        <p:cNvGrpSpPr/>
        <p:nvPr/>
      </p:nvGrpSpPr>
      <p:grpSpPr>
        <a:xfrm>
          <a:off x="0" y="0"/>
          <a:ext cx="0" cy="0"/>
          <a:chOff x="0" y="0"/>
          <a:chExt cx="0" cy="0"/>
        </a:xfrm>
      </p:grpSpPr>
      <p:sp>
        <p:nvSpPr>
          <p:cNvPr id="255" name="Google Shape;255;g31884cfdf27_0_35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6" name="Google Shape;256;g31884cfdf27_0_350"/>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35"/>
        <p:cNvGrpSpPr/>
        <p:nvPr/>
      </p:nvGrpSpPr>
      <p:grpSpPr>
        <a:xfrm>
          <a:off x="0" y="0"/>
          <a:ext cx="0" cy="0"/>
          <a:chOff x="0" y="0"/>
          <a:chExt cx="0" cy="0"/>
        </a:xfrm>
      </p:grpSpPr>
      <p:sp>
        <p:nvSpPr>
          <p:cNvPr id="36" name="Google Shape;36;g314439a9784_0_331"/>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 name="Google Shape;37;g314439a9784_0_331"/>
          <p:cNvSpPr>
            <a:spLocks noGrp="1"/>
          </p:cNvSpPr>
          <p:nvPr>
            <p:ph type="pic" idx="2"/>
          </p:nvPr>
        </p:nvSpPr>
        <p:spPr>
          <a:xfrm>
            <a:off x="508000" y="1205425"/>
            <a:ext cx="4606500" cy="4001100"/>
          </a:xfrm>
          <a:prstGeom prst="rect">
            <a:avLst/>
          </a:prstGeom>
          <a:noFill/>
          <a:ln>
            <a:noFill/>
          </a:ln>
        </p:spPr>
      </p:sp>
      <p:sp>
        <p:nvSpPr>
          <p:cNvPr id="38" name="Google Shape;38;g314439a9784_0_33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 name="Google Shape;39;g314439a9784_0_33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40" name="Google Shape;40;g314439a9784_0_33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314439a9784_0_331"/>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42" name="Google Shape;42;g314439a9784_0_33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43" name="Google Shape;43;g314439a9784_0_33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44" name="Google Shape;44;g314439a9784_0_331"/>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
  <p:cSld name="1_Custom Layout_1">
    <p:spTree>
      <p:nvGrpSpPr>
        <p:cNvPr id="1" name="Shape 257"/>
        <p:cNvGrpSpPr/>
        <p:nvPr/>
      </p:nvGrpSpPr>
      <p:grpSpPr>
        <a:xfrm>
          <a:off x="0" y="0"/>
          <a:ext cx="0" cy="0"/>
          <a:chOff x="0" y="0"/>
          <a:chExt cx="0" cy="0"/>
        </a:xfrm>
      </p:grpSpPr>
      <p:sp>
        <p:nvSpPr>
          <p:cNvPr id="258" name="Google Shape;258;g31a09cc05a9_0_16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9" name="Google Shape;259;g31a09cc05a9_0_160"/>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a:lnSpc>
                <a:spcPct val="90000"/>
              </a:lnSpc>
              <a:spcBef>
                <a:spcPts val="0"/>
              </a:spcBef>
              <a:spcAft>
                <a:spcPts val="0"/>
              </a:spcAft>
              <a:buClr>
                <a:srgbClr val="0B5394"/>
              </a:buClr>
              <a:buSzPts val="4800"/>
              <a:buFont typeface="Calibri"/>
              <a:buNone/>
              <a:defRPr sz="4800" b="1" i="0" u="none" strike="noStrike" cap="none">
                <a:solidFill>
                  <a:srgbClr val="0B539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60" name="Google Shape;260;g31a09cc05a9_0_160"/>
          <p:cNvCxnSpPr/>
          <p:nvPr/>
        </p:nvCxnSpPr>
        <p:spPr>
          <a:xfrm>
            <a:off x="302825" y="101924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261" name="Google Shape;261;g31a09cc05a9_0_160"/>
          <p:cNvSpPr txBox="1">
            <a:spLocks noGrp="1"/>
          </p:cNvSpPr>
          <p:nvPr>
            <p:ph type="subTitle" idx="1"/>
          </p:nvPr>
        </p:nvSpPr>
        <p:spPr>
          <a:xfrm>
            <a:off x="302875" y="1051560"/>
            <a:ext cx="11582400" cy="521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6AA84F"/>
              </a:buClr>
              <a:buSzPts val="2800"/>
              <a:buFont typeface="Calibri"/>
              <a:buNone/>
              <a:defRPr sz="2800" b="1" i="0" u="none" strike="noStrike" cap="none">
                <a:solidFill>
                  <a:srgbClr val="6AA84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45"/>
        <p:cNvGrpSpPr/>
        <p:nvPr/>
      </p:nvGrpSpPr>
      <p:grpSpPr>
        <a:xfrm>
          <a:off x="0" y="0"/>
          <a:ext cx="0" cy="0"/>
          <a:chOff x="0" y="0"/>
          <a:chExt cx="0" cy="0"/>
        </a:xfrm>
      </p:grpSpPr>
      <p:sp>
        <p:nvSpPr>
          <p:cNvPr id="46" name="Google Shape;46;g314439a9784_0_341"/>
          <p:cNvSpPr/>
          <p:nvPr/>
        </p:nvSpPr>
        <p:spPr>
          <a:xfrm>
            <a:off x="1304200" y="16404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47;g314439a9784_0_341"/>
          <p:cNvSpPr>
            <a:spLocks noGrp="1"/>
          </p:cNvSpPr>
          <p:nvPr>
            <p:ph type="pic" idx="2"/>
          </p:nvPr>
        </p:nvSpPr>
        <p:spPr>
          <a:xfrm>
            <a:off x="508000" y="1205425"/>
            <a:ext cx="4606500" cy="4001100"/>
          </a:xfrm>
          <a:prstGeom prst="rect">
            <a:avLst/>
          </a:prstGeom>
          <a:noFill/>
          <a:ln>
            <a:noFill/>
          </a:ln>
        </p:spPr>
      </p:sp>
      <p:sp>
        <p:nvSpPr>
          <p:cNvPr id="48" name="Google Shape;48;g314439a9784_0_34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Google Shape;49;g314439a9784_0_34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50" name="Google Shape;50;g314439a9784_0_34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1" name="Google Shape;51;g314439a9784_0_34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52" name="Google Shape;52;g314439a9784_0_34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53" name="Google Shape;53;g314439a9784_0_341"/>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g314439a9784_0_341"/>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55"/>
        <p:cNvGrpSpPr/>
        <p:nvPr/>
      </p:nvGrpSpPr>
      <p:grpSpPr>
        <a:xfrm>
          <a:off x="0" y="0"/>
          <a:ext cx="0" cy="0"/>
          <a:chOff x="0" y="0"/>
          <a:chExt cx="0" cy="0"/>
        </a:xfrm>
      </p:grpSpPr>
      <p:sp>
        <p:nvSpPr>
          <p:cNvPr id="56" name="Google Shape;56;g314439a9784_0_351"/>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g314439a9784_0_351"/>
          <p:cNvSpPr>
            <a:spLocks noGrp="1"/>
          </p:cNvSpPr>
          <p:nvPr>
            <p:ph type="pic" idx="2"/>
          </p:nvPr>
        </p:nvSpPr>
        <p:spPr>
          <a:xfrm>
            <a:off x="6648575" y="1085250"/>
            <a:ext cx="4606500" cy="4001100"/>
          </a:xfrm>
          <a:prstGeom prst="rect">
            <a:avLst/>
          </a:prstGeom>
          <a:noFill/>
          <a:ln>
            <a:noFill/>
          </a:ln>
        </p:spPr>
      </p:sp>
      <p:sp>
        <p:nvSpPr>
          <p:cNvPr id="58" name="Google Shape;58;g314439a9784_0_35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g314439a9784_0_351"/>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60" name="Google Shape;60;g314439a9784_0_351"/>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1" name="Google Shape;61;g314439a9784_0_351"/>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62" name="Google Shape;62;g314439a9784_0_35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63" name="Google Shape;63;g314439a9784_0_351"/>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64" name="Google Shape;64;g314439a9784_0_35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65"/>
        <p:cNvGrpSpPr/>
        <p:nvPr/>
      </p:nvGrpSpPr>
      <p:grpSpPr>
        <a:xfrm>
          <a:off x="0" y="0"/>
          <a:ext cx="0" cy="0"/>
          <a:chOff x="0" y="0"/>
          <a:chExt cx="0" cy="0"/>
        </a:xfrm>
      </p:grpSpPr>
      <p:sp>
        <p:nvSpPr>
          <p:cNvPr id="66" name="Google Shape;66;g314439a9784_0_361"/>
          <p:cNvSpPr/>
          <p:nvPr/>
        </p:nvSpPr>
        <p:spPr>
          <a:xfrm>
            <a:off x="7444775" y="15202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g314439a9784_0_361"/>
          <p:cNvSpPr>
            <a:spLocks noGrp="1"/>
          </p:cNvSpPr>
          <p:nvPr>
            <p:ph type="pic" idx="2"/>
          </p:nvPr>
        </p:nvSpPr>
        <p:spPr>
          <a:xfrm>
            <a:off x="6648575" y="1085250"/>
            <a:ext cx="4606500" cy="4001100"/>
          </a:xfrm>
          <a:prstGeom prst="rect">
            <a:avLst/>
          </a:prstGeom>
          <a:noFill/>
          <a:ln>
            <a:noFill/>
          </a:ln>
        </p:spPr>
      </p:sp>
      <p:sp>
        <p:nvSpPr>
          <p:cNvPr id="68" name="Google Shape;68;g314439a9784_0_36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g314439a9784_0_36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0" name="Google Shape;70;g314439a9784_0_361"/>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71" name="Google Shape;71;g314439a9784_0_36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72" name="Google Shape;72;g314439a9784_0_361"/>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73"/>
        <p:cNvGrpSpPr/>
        <p:nvPr/>
      </p:nvGrpSpPr>
      <p:grpSpPr>
        <a:xfrm>
          <a:off x="0" y="0"/>
          <a:ext cx="0" cy="0"/>
          <a:chOff x="0" y="0"/>
          <a:chExt cx="0" cy="0"/>
        </a:xfrm>
      </p:grpSpPr>
      <p:sp>
        <p:nvSpPr>
          <p:cNvPr id="74" name="Google Shape;74;g314439a9784_0_36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g314439a9784_0_369"/>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76" name="Google Shape;76;g314439a9784_0_369"/>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g314439a9784_0_36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8" name="Google Shape;78;g314439a9784_0_369"/>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79" name="Google Shape;79;g314439a9784_0_369"/>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80" name="Google Shape;80;g314439a9784_0_369"/>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81" name="Google Shape;81;g314439a9784_0_369"/>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82" name="Google Shape;82;g314439a9784_0_369"/>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83" name="Google Shape;83;g314439a9784_0_369"/>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84"/>
        <p:cNvGrpSpPr/>
        <p:nvPr/>
      </p:nvGrpSpPr>
      <p:grpSpPr>
        <a:xfrm>
          <a:off x="0" y="0"/>
          <a:ext cx="0" cy="0"/>
          <a:chOff x="0" y="0"/>
          <a:chExt cx="0" cy="0"/>
        </a:xfrm>
      </p:grpSpPr>
      <p:sp>
        <p:nvSpPr>
          <p:cNvPr id="85" name="Google Shape;85;g314439a9784_0_38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86" name="Google Shape;86;g314439a9784_0_380"/>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87" name="Google Shape;87;g314439a9784_0_380"/>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g314439a9784_0_380"/>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89" name="Google Shape;89;g314439a9784_0_380"/>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90" name="Google Shape;90;g314439a9784_0_380"/>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91" name="Google Shape;91;g314439a9784_0_380"/>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2" name="Google Shape;92;g314439a9784_0_380"/>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93"/>
        <p:cNvGrpSpPr/>
        <p:nvPr/>
      </p:nvGrpSpPr>
      <p:grpSpPr>
        <a:xfrm>
          <a:off x="0" y="0"/>
          <a:ext cx="0" cy="0"/>
          <a:chOff x="0" y="0"/>
          <a:chExt cx="0" cy="0"/>
        </a:xfrm>
      </p:grpSpPr>
      <p:sp>
        <p:nvSpPr>
          <p:cNvPr id="94" name="Google Shape;94;g314439a9784_0_38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95" name="Google Shape;95;g314439a9784_0_389"/>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96" name="Google Shape;96;g314439a9784_0_389"/>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g314439a9784_0_38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98" name="Google Shape;98;g314439a9784_0_389"/>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99" name="Google Shape;99;g314439a9784_0_389"/>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0" name="Google Shape;100;g314439a9784_0_389"/>
          <p:cNvSpPr txBox="1">
            <a:spLocks noGrp="1"/>
          </p:cNvSpPr>
          <p:nvPr>
            <p:ph type="title"/>
          </p:nvPr>
        </p:nvSpPr>
        <p:spPr>
          <a:xfrm>
            <a:off x="239325" y="29987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15">
            <a:alphaModFix amt="5000"/>
          </a:blip>
          <a:srcRect/>
          <a:stretch/>
        </p:blipFill>
        <p:spPr>
          <a:xfrm>
            <a:off x="0" y="1411975"/>
            <a:ext cx="12192000" cy="4925567"/>
          </a:xfrm>
          <a:prstGeom prst="rect">
            <a:avLst/>
          </a:prstGeom>
          <a:noFill/>
          <a:ln>
            <a:noFill/>
          </a:ln>
        </p:spPr>
      </p:pic>
      <p:sp>
        <p:nvSpPr>
          <p:cNvPr id="11" name="Google Shape;11;p10"/>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10"/>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10"/>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5" name="Google Shape;15;p10"/>
          <p:cNvGrpSpPr/>
          <p:nvPr/>
        </p:nvGrpSpPr>
        <p:grpSpPr>
          <a:xfrm>
            <a:off x="96431" y="6450008"/>
            <a:ext cx="279069" cy="279069"/>
            <a:chOff x="5310558" y="5288061"/>
            <a:chExt cx="868602" cy="868602"/>
          </a:xfrm>
        </p:grpSpPr>
        <p:sp>
          <p:nvSpPr>
            <p:cNvPr id="16" name="Google Shape;16;p10"/>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0" descr="Text&#10;&#10;Description automatically generated"/>
            <p:cNvPicPr preferRelativeResize="0"/>
            <p:nvPr/>
          </p:nvPicPr>
          <p:blipFill rotWithShape="1">
            <a:blip r:embed="rId16">
              <a:alphaModFix/>
            </a:blip>
            <a:srcRect r="71914"/>
            <a:stretch/>
          </p:blipFill>
          <p:spPr>
            <a:xfrm>
              <a:off x="5427440" y="5405419"/>
              <a:ext cx="599110" cy="647063"/>
            </a:xfrm>
            <a:prstGeom prst="rect">
              <a:avLst/>
            </a:prstGeom>
            <a:noFill/>
            <a:ln>
              <a:noFill/>
            </a:ln>
          </p:spPr>
        </p:pic>
      </p:grpSp>
      <p:sp>
        <p:nvSpPr>
          <p:cNvPr id="19" name="Google Shape;19;p1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13"/>
          <p:cNvPicPr preferRelativeResize="0"/>
          <p:nvPr/>
        </p:nvPicPr>
        <p:blipFill rotWithShape="1">
          <a:blip r:embed="rId19">
            <a:alphaModFix amt="5000"/>
          </a:blip>
          <a:srcRect/>
          <a:stretch/>
        </p:blipFill>
        <p:spPr>
          <a:xfrm>
            <a:off x="0" y="1927431"/>
            <a:ext cx="12192000" cy="4925567"/>
          </a:xfrm>
          <a:prstGeom prst="rect">
            <a:avLst/>
          </a:prstGeom>
          <a:noFill/>
          <a:ln>
            <a:noFill/>
          </a:ln>
        </p:spPr>
      </p:pic>
      <p:sp>
        <p:nvSpPr>
          <p:cNvPr id="134" name="Google Shape;134;p1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13"/>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13"/>
          <p:cNvSpPr txBox="1">
            <a:spLocks noGrp="1"/>
          </p:cNvSpPr>
          <p:nvPr>
            <p:ph type="body" idx="1"/>
          </p:nvPr>
        </p:nvSpPr>
        <p:spPr>
          <a:xfrm>
            <a:off x="304799" y="2865086"/>
            <a:ext cx="4665233" cy="1097313"/>
          </a:xfrm>
          <a:prstGeom prst="rect">
            <a:avLst/>
          </a:prstGeom>
          <a:noFill/>
          <a:ln>
            <a:noFill/>
          </a:ln>
        </p:spPr>
        <p:txBody>
          <a:bodyPr spcFirstLastPara="1" wrap="square" lIns="91425" tIns="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8" name="Google Shape;138;p13"/>
          <p:cNvSpPr txBox="1">
            <a:spLocks noGrp="1"/>
          </p:cNvSpPr>
          <p:nvPr>
            <p:ph type="title"/>
          </p:nvPr>
        </p:nvSpPr>
        <p:spPr>
          <a:xfrm>
            <a:off x="304800" y="266700"/>
            <a:ext cx="11582400" cy="560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5A4"/>
              </a:buClr>
              <a:buSzPts val="3600"/>
              <a:buFont typeface="Calibri"/>
              <a:buNone/>
              <a:defRPr sz="36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1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13"/>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41" name="Google Shape;141;p13"/>
          <p:cNvGrpSpPr/>
          <p:nvPr/>
        </p:nvGrpSpPr>
        <p:grpSpPr>
          <a:xfrm>
            <a:off x="87253" y="6450008"/>
            <a:ext cx="279069" cy="279069"/>
            <a:chOff x="5310558" y="5288061"/>
            <a:chExt cx="868602" cy="868602"/>
          </a:xfrm>
        </p:grpSpPr>
        <p:sp>
          <p:nvSpPr>
            <p:cNvPr id="142" name="Google Shape;142;p13"/>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13"/>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4" name="Google Shape;144;p13" descr="Text&#10;&#10;Description automatically generated"/>
            <p:cNvPicPr preferRelativeResize="0"/>
            <p:nvPr/>
          </p:nvPicPr>
          <p:blipFill rotWithShape="1">
            <a:blip r:embed="rId20">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orient="horz" pos="936">
          <p15:clr>
            <a:srgbClr val="F26B43"/>
          </p15:clr>
        </p15:guide>
        <p15:guide id="6" pos="143">
          <p15:clr>
            <a:srgbClr val="E46962"/>
          </p15:clr>
        </p15:guide>
        <p15:guide id="7" pos="288">
          <p15:clr>
            <a:srgbClr val="E46962"/>
          </p15:clr>
        </p15:guide>
        <p15:guide id="8" pos="433">
          <p15:clr>
            <a:srgbClr val="E46962"/>
          </p15:clr>
        </p15:guide>
        <p15:guide id="9" pos="864">
          <p15:clr>
            <a:srgbClr val="E46962"/>
          </p15:clr>
        </p15:guide>
        <p15:guide id="10" pos="1080">
          <p15:clr>
            <a:srgbClr val="E46962"/>
          </p15:clr>
        </p15:guide>
        <p15:guide id="11" pos="1152">
          <p15:clr>
            <a:srgbClr val="E46962"/>
          </p15:clr>
        </p15:guide>
        <p15:guide id="12" pos="1224">
          <p15:clr>
            <a:srgbClr val="E46962"/>
          </p15:clr>
        </p15:guide>
        <p15:guide id="13" orient="horz" pos="2016">
          <p15:clr>
            <a:srgbClr val="E46962"/>
          </p15:clr>
        </p15:guide>
        <p15:guide id="14" pos="7060">
          <p15:clr>
            <a:srgbClr val="E46962"/>
          </p15:clr>
        </p15:guide>
        <p15:guide id="15" pos="7130">
          <p15:clr>
            <a:srgbClr val="E46962"/>
          </p15:clr>
        </p15:guide>
        <p15:guide id="16" pos="7537">
          <p15:clr>
            <a:srgbClr val="E46962"/>
          </p15:clr>
        </p15:guide>
        <p15:guide id="17" orient="horz" pos="168">
          <p15:clr>
            <a:srgbClr val="E46962"/>
          </p15:clr>
        </p15:guide>
        <p15:guide id="18" orient="horz" pos="720">
          <p15:clr>
            <a:srgbClr val="E46962"/>
          </p15:clr>
        </p15:guide>
        <p15:guide id="19" orient="horz" pos="4174">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xIKIvsSe0eo"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 descr="A person in a hardhat carrying a toolbox&#10;&#10;Description automatically generated"/>
          <p:cNvPicPr preferRelativeResize="0"/>
          <p:nvPr/>
        </p:nvPicPr>
        <p:blipFill rotWithShape="1">
          <a:blip r:embed="rId3">
            <a:alphaModFix/>
          </a:blip>
          <a:srcRect t="-8253" r="1146" b="24968"/>
          <a:stretch/>
        </p:blipFill>
        <p:spPr>
          <a:xfrm>
            <a:off x="0" y="29200"/>
            <a:ext cx="12192000" cy="6855050"/>
          </a:xfrm>
          <a:prstGeom prst="rect">
            <a:avLst/>
          </a:prstGeom>
          <a:noFill/>
          <a:ln>
            <a:noFill/>
          </a:ln>
        </p:spPr>
      </p:pic>
      <p:grpSp>
        <p:nvGrpSpPr>
          <p:cNvPr id="267" name="Google Shape;267;p1"/>
          <p:cNvGrpSpPr/>
          <p:nvPr/>
        </p:nvGrpSpPr>
        <p:grpSpPr>
          <a:xfrm>
            <a:off x="-6375" y="1544050"/>
            <a:ext cx="12192000" cy="5340300"/>
            <a:chOff x="-6375" y="1544050"/>
            <a:chExt cx="12192000" cy="5340300"/>
          </a:xfrm>
        </p:grpSpPr>
        <p:sp>
          <p:nvSpPr>
            <p:cNvPr id="268" name="Google Shape;268;p1"/>
            <p:cNvSpPr/>
            <p:nvPr/>
          </p:nvSpPr>
          <p:spPr>
            <a:xfrm>
              <a:off x="-6375" y="1544050"/>
              <a:ext cx="12192000" cy="5340300"/>
            </a:xfrm>
            <a:prstGeom prst="rect">
              <a:avLst/>
            </a:prstGeom>
            <a:gradFill>
              <a:gsLst>
                <a:gs pos="0">
                  <a:srgbClr val="EDF8FF">
                    <a:alpha val="0"/>
                  </a:srgbClr>
                </a:gs>
                <a:gs pos="88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69" name="Google Shape;269;p1"/>
            <p:cNvGrpSpPr/>
            <p:nvPr/>
          </p:nvGrpSpPr>
          <p:grpSpPr>
            <a:xfrm>
              <a:off x="237150" y="4249779"/>
              <a:ext cx="11717700" cy="2016721"/>
              <a:chOff x="237150" y="4249779"/>
              <a:chExt cx="11717700" cy="2016721"/>
            </a:xfrm>
          </p:grpSpPr>
          <p:sp>
            <p:nvSpPr>
              <p:cNvPr id="270" name="Google Shape;270;p1"/>
              <p:cNvSpPr txBox="1"/>
              <p:nvPr/>
            </p:nvSpPr>
            <p:spPr>
              <a:xfrm>
                <a:off x="311168" y="4249779"/>
                <a:ext cx="11582400" cy="393900"/>
              </a:xfrm>
              <a:prstGeom prst="rect">
                <a:avLst/>
              </a:prstGeom>
              <a:noFill/>
              <a:ln>
                <a:noFill/>
              </a:ln>
              <a:effectLst>
                <a:outerShdw blurRad="50800" dist="50800" dir="2700000" algn="ctr" rotWithShape="0">
                  <a:srgbClr val="000000">
                    <a:alpha val="48240"/>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271" name="Google Shape;271;p1"/>
              <p:cNvSpPr txBox="1"/>
              <p:nvPr/>
            </p:nvSpPr>
            <p:spPr>
              <a:xfrm>
                <a:off x="237150" y="5010400"/>
                <a:ext cx="11717700" cy="1256100"/>
              </a:xfrm>
              <a:prstGeom prst="rect">
                <a:avLst/>
              </a:prstGeom>
              <a:noFill/>
              <a:ln>
                <a:noFill/>
              </a:ln>
              <a:effectLst>
                <a:outerShdw blurRad="50800" dist="50800" dir="2700000" algn="ctr" rotWithShape="0">
                  <a:srgbClr val="000000">
                    <a:alpha val="48240"/>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Climate Hero Spotlight: </a:t>
                </a:r>
                <a:r>
                  <a:rPr lang="en-US" sz="4800" b="1">
                    <a:solidFill>
                      <a:srgbClr val="93C47D"/>
                    </a:solidFill>
                    <a:latin typeface="Calibri"/>
                    <a:ea typeface="Calibri"/>
                    <a:cs typeface="Calibri"/>
                    <a:sym typeface="Calibri"/>
                  </a:rPr>
                  <a:t>Construction, Installation, and Maintenance Workers</a:t>
                </a:r>
                <a:endParaRPr sz="4800" b="1" i="0" u="none" strike="noStrike" cap="none">
                  <a:solidFill>
                    <a:srgbClr val="93C47D"/>
                  </a:solidFill>
                  <a:latin typeface="Calibri"/>
                  <a:ea typeface="Calibri"/>
                  <a:cs typeface="Calibri"/>
                  <a:sym typeface="Calibri"/>
                </a:endParaRPr>
              </a:p>
            </p:txBody>
          </p:sp>
        </p:grpSp>
      </p:grpSp>
      <p:sp>
        <p:nvSpPr>
          <p:cNvPr id="272" name="Google Shape;272;p1"/>
          <p:cNvSpPr/>
          <p:nvPr/>
        </p:nvSpPr>
        <p:spPr>
          <a:xfrm rot="10800000">
            <a:off x="-27825" y="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3" name="Google Shape;273;p1"/>
          <p:cNvPicPr preferRelativeResize="0"/>
          <p:nvPr/>
        </p:nvPicPr>
        <p:blipFill rotWithShape="1">
          <a:blip r:embed="rId4">
            <a:alphaModFix/>
          </a:blip>
          <a:srcRect/>
          <a:stretch/>
        </p:blipFill>
        <p:spPr>
          <a:xfrm>
            <a:off x="230783" y="31545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31a09cc05a9_0_9"/>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70" name="Google Shape;370;g31a09cc05a9_0_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10</a:t>
            </a:fld>
            <a:endParaRPr/>
          </a:p>
        </p:txBody>
      </p:sp>
      <p:sp>
        <p:nvSpPr>
          <p:cNvPr id="371" name="Google Shape;371;g31a09cc05a9_0_9"/>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372" name="Google Shape;372;g31a09cc05a9_0_9"/>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73" name="Google Shape;373;g31a09cc05a9_0_9"/>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74" name="Google Shape;374;g31a09cc05a9_0_9"/>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
        <p:nvSpPr>
          <p:cNvPr id="375" name="Google Shape;375;g31a09cc05a9_0_9"/>
          <p:cNvSpPr txBox="1">
            <a:spLocks noGrp="1"/>
          </p:cNvSpPr>
          <p:nvPr>
            <p:ph type="body" idx="4294967295"/>
          </p:nvPr>
        </p:nvSpPr>
        <p:spPr>
          <a:xfrm>
            <a:off x="6630150" y="744150"/>
            <a:ext cx="4744500" cy="4009500"/>
          </a:xfrm>
          <a:prstGeom prst="rect">
            <a:avLst/>
          </a:prstGeom>
        </p:spPr>
        <p:txBody>
          <a:bodyPr spcFirstLastPara="1" wrap="square" lIns="91425" tIns="0" rIns="91425" bIns="45700" anchor="t" anchorCtr="0">
            <a:noAutofit/>
          </a:bodyPr>
          <a:lstStyle/>
          <a:p>
            <a:pPr marL="0" lvl="0" indent="0" algn="l" rtl="0">
              <a:lnSpc>
                <a:spcPct val="115000"/>
              </a:lnSpc>
              <a:spcBef>
                <a:spcPts val="1000"/>
              </a:spcBef>
              <a:spcAft>
                <a:spcPts val="0"/>
              </a:spcAft>
              <a:buClr>
                <a:schemeClr val="dk2"/>
              </a:buClr>
              <a:buSzPts val="2800"/>
              <a:buFont typeface="Calibri"/>
              <a:buNone/>
            </a:pPr>
            <a:endParaRPr sz="2400">
              <a:solidFill>
                <a:schemeClr val="dk1"/>
              </a:solidFill>
              <a:latin typeface="Calibri"/>
              <a:ea typeface="Calibri"/>
              <a:cs typeface="Calibri"/>
              <a:sym typeface="Calibri"/>
            </a:endParaRPr>
          </a:p>
          <a:p>
            <a:pPr marL="438912" lvl="0" indent="-384556" algn="l" rtl="0">
              <a:lnSpc>
                <a:spcPct val="115000"/>
              </a:lnSpc>
              <a:spcBef>
                <a:spcPts val="1000"/>
              </a:spcBef>
              <a:spcAft>
                <a:spcPts val="0"/>
              </a:spcAft>
              <a:buClr>
                <a:schemeClr val="dk1"/>
              </a:buClr>
              <a:buSzPts val="2600"/>
              <a:buFont typeface="Calibri"/>
              <a:buAutoNum type="arabicPeriod"/>
            </a:pPr>
            <a:r>
              <a:rPr lang="en-US" sz="2600"/>
              <a:t>What is one thing you learned?</a:t>
            </a:r>
            <a:endParaRPr sz="2600"/>
          </a:p>
          <a:p>
            <a:pPr marL="438912" lvl="0" indent="-384556" algn="l" rtl="0">
              <a:lnSpc>
                <a:spcPct val="115000"/>
              </a:lnSpc>
              <a:spcBef>
                <a:spcPts val="1000"/>
              </a:spcBef>
              <a:spcAft>
                <a:spcPts val="0"/>
              </a:spcAft>
              <a:buClr>
                <a:schemeClr val="dk1"/>
              </a:buClr>
              <a:buSzPts val="2600"/>
              <a:buFont typeface="Arial"/>
              <a:buAutoNum type="arabicPeriod"/>
            </a:pPr>
            <a:r>
              <a:rPr lang="en-US" sz="2600"/>
              <a:t>What is most surprising about the weatherization process shown in the video?</a:t>
            </a:r>
            <a:endParaRPr sz="2600"/>
          </a:p>
          <a:p>
            <a:pPr marL="438912" lvl="0" indent="-384556" algn="l" rtl="0">
              <a:lnSpc>
                <a:spcPct val="115000"/>
              </a:lnSpc>
              <a:spcBef>
                <a:spcPts val="1000"/>
              </a:spcBef>
              <a:spcAft>
                <a:spcPts val="0"/>
              </a:spcAft>
              <a:buClr>
                <a:schemeClr val="dk1"/>
              </a:buClr>
              <a:buSzPts val="2600"/>
              <a:buFont typeface="Arial"/>
              <a:buAutoNum type="arabicPeriod"/>
            </a:pPr>
            <a:r>
              <a:rPr lang="en-US" sz="2600"/>
              <a:t>What skills or expertise seem more important for the weatherization process?</a:t>
            </a:r>
            <a:endParaRPr sz="2600"/>
          </a:p>
        </p:txBody>
      </p:sp>
      <p:sp>
        <p:nvSpPr>
          <p:cNvPr id="376" name="Google Shape;376;g31a09cc05a9_0_9"/>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Arial"/>
              <a:buNone/>
            </a:pPr>
            <a:r>
              <a:rPr lang="en-US" sz="1200" b="1" i="0" u="none" strike="noStrike" cap="none">
                <a:solidFill>
                  <a:schemeClr val="lt1"/>
                </a:solidFill>
                <a:latin typeface="Calibri"/>
                <a:ea typeface="Calibri"/>
                <a:cs typeface="Calibri"/>
                <a:sym typeface="Calibri"/>
              </a:rPr>
              <a:t>Lesson 12: Climate Hero Spotlight: Engineers</a:t>
            </a:r>
            <a:endParaRPr sz="1200" b="1"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5"/>
          <p:cNvSpPr txBox="1">
            <a:spLocks noGrp="1"/>
          </p:cNvSpPr>
          <p:nvPr>
            <p:ph type="title"/>
          </p:nvPr>
        </p:nvSpPr>
        <p:spPr>
          <a:xfrm>
            <a:off x="1554675" y="2389125"/>
            <a:ext cx="3923100" cy="5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4800"/>
              <a:buFont typeface="Calibri"/>
              <a:buNone/>
            </a:pPr>
            <a:r>
              <a:rPr lang="en-US" sz="3800"/>
              <a:t>Group Activity</a:t>
            </a:r>
            <a:endParaRPr sz="3800"/>
          </a:p>
        </p:txBody>
      </p:sp>
      <p:sp>
        <p:nvSpPr>
          <p:cNvPr id="383" name="Google Shape;383;p25"/>
          <p:cNvSpPr txBox="1">
            <a:spLocks noGrp="1"/>
          </p:cNvSpPr>
          <p:nvPr>
            <p:ph type="body" idx="1"/>
          </p:nvPr>
        </p:nvSpPr>
        <p:spPr>
          <a:xfrm>
            <a:off x="6469550" y="1876825"/>
            <a:ext cx="5075700" cy="3370800"/>
          </a:xfrm>
          <a:prstGeom prst="rect">
            <a:avLst/>
          </a:prstGeom>
          <a:noFill/>
          <a:ln>
            <a:noFill/>
          </a:ln>
        </p:spPr>
        <p:txBody>
          <a:bodyPr spcFirstLastPara="1" wrap="square" lIns="91425" tIns="0" rIns="91425" bIns="182875" anchor="t" anchorCtr="0">
            <a:spAutoFit/>
          </a:bodyPr>
          <a:lstStyle/>
          <a:p>
            <a:pPr marL="0" lvl="0" indent="0" algn="l" rtl="0">
              <a:lnSpc>
                <a:spcPct val="100000"/>
              </a:lnSpc>
              <a:spcBef>
                <a:spcPts val="0"/>
              </a:spcBef>
              <a:spcAft>
                <a:spcPts val="0"/>
              </a:spcAft>
              <a:buClr>
                <a:schemeClr val="lt2"/>
              </a:buClr>
              <a:buSzPts val="3200"/>
              <a:buFont typeface="Calibri"/>
              <a:buNone/>
            </a:pPr>
            <a:r>
              <a:rPr lang="en-US" sz="2600"/>
              <a:t>Determine which construction or installation workers are needed to complete your clean energy project:</a:t>
            </a:r>
            <a:endParaRPr sz="2600"/>
          </a:p>
          <a:p>
            <a:pPr marL="457200" lvl="0" indent="-393700" algn="l" rtl="0">
              <a:lnSpc>
                <a:spcPct val="100000"/>
              </a:lnSpc>
              <a:spcBef>
                <a:spcPts val="1000"/>
              </a:spcBef>
              <a:spcAft>
                <a:spcPts val="0"/>
              </a:spcAft>
              <a:buClr>
                <a:schemeClr val="dk1"/>
              </a:buClr>
              <a:buSzPts val="2600"/>
              <a:buFont typeface="Arial"/>
              <a:buChar char="•"/>
            </a:pPr>
            <a:r>
              <a:rPr lang="en-US" sz="2600"/>
              <a:t>What workers are needed?</a:t>
            </a:r>
            <a:endParaRPr sz="2600"/>
          </a:p>
          <a:p>
            <a:pPr marL="457200" lvl="0" indent="-393700" algn="l" rtl="0">
              <a:lnSpc>
                <a:spcPct val="100000"/>
              </a:lnSpc>
              <a:spcBef>
                <a:spcPts val="1000"/>
              </a:spcBef>
              <a:spcAft>
                <a:spcPts val="0"/>
              </a:spcAft>
              <a:buClr>
                <a:schemeClr val="dk1"/>
              </a:buClr>
              <a:buSzPts val="2600"/>
              <a:buFont typeface="Arial"/>
              <a:buChar char="•"/>
            </a:pPr>
            <a:r>
              <a:rPr lang="en-US" sz="2600"/>
              <a:t>What skills are required?</a:t>
            </a:r>
            <a:endParaRPr sz="2600"/>
          </a:p>
          <a:p>
            <a:pPr marL="457200" lvl="0" indent="-393700" algn="l" rtl="0">
              <a:lnSpc>
                <a:spcPct val="100000"/>
              </a:lnSpc>
              <a:spcBef>
                <a:spcPts val="1000"/>
              </a:spcBef>
              <a:spcAft>
                <a:spcPts val="1000"/>
              </a:spcAft>
              <a:buClr>
                <a:schemeClr val="dk1"/>
              </a:buClr>
              <a:buSzPts val="2600"/>
              <a:buFont typeface="Arial"/>
              <a:buChar char="•"/>
            </a:pPr>
            <a:r>
              <a:rPr lang="en-US" sz="2600"/>
              <a:t>What challenges might the project face?</a:t>
            </a:r>
            <a:endParaRPr sz="2600"/>
          </a:p>
        </p:txBody>
      </p:sp>
      <p:sp>
        <p:nvSpPr>
          <p:cNvPr id="384" name="Google Shape;384;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11</a:t>
            </a:fld>
            <a:endParaRPr sz="1200"/>
          </a:p>
        </p:txBody>
      </p:sp>
      <p:pic>
        <p:nvPicPr>
          <p:cNvPr id="385" name="Google Shape;385;p25"/>
          <p:cNvPicPr preferRelativeResize="0"/>
          <p:nvPr/>
        </p:nvPicPr>
        <p:blipFill rotWithShape="1">
          <a:blip r:embed="rId3">
            <a:alphaModFix/>
          </a:blip>
          <a:srcRect/>
          <a:stretch/>
        </p:blipFill>
        <p:spPr>
          <a:xfrm>
            <a:off x="423678" y="2297553"/>
            <a:ext cx="937575" cy="891275"/>
          </a:xfrm>
          <a:prstGeom prst="rect">
            <a:avLst/>
          </a:prstGeom>
          <a:noFill/>
          <a:ln>
            <a:noFill/>
          </a:ln>
        </p:spPr>
      </p:pic>
      <p:sp>
        <p:nvSpPr>
          <p:cNvPr id="386" name="Google Shape;386;p25"/>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
        <p:nvSpPr>
          <p:cNvPr id="387" name="Google Shape;387;p25"/>
          <p:cNvSpPr txBox="1"/>
          <p:nvPr/>
        </p:nvSpPr>
        <p:spPr>
          <a:xfrm>
            <a:off x="6440600" y="1193400"/>
            <a:ext cx="5075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US" sz="2600" b="1">
                <a:solidFill>
                  <a:schemeClr val="dk1"/>
                </a:solidFill>
                <a:latin typeface="Calibri"/>
                <a:ea typeface="Calibri"/>
                <a:cs typeface="Calibri"/>
                <a:sym typeface="Calibri"/>
              </a:rPr>
              <a:t>Recruit Your Project Dream Team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31884cfdf27_0_17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394" name="Google Shape;394;g31884cfdf27_0_179"/>
          <p:cNvSpPr txBox="1"/>
          <p:nvPr/>
        </p:nvSpPr>
        <p:spPr>
          <a:xfrm>
            <a:off x="1719450" y="2443500"/>
            <a:ext cx="38130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Activity Debrief</a:t>
            </a:r>
            <a:endParaRPr sz="3800" b="1">
              <a:solidFill>
                <a:srgbClr val="0B5394"/>
              </a:solidFill>
              <a:latin typeface="Calibri"/>
              <a:ea typeface="Calibri"/>
              <a:cs typeface="Calibri"/>
              <a:sym typeface="Calibri"/>
            </a:endParaRPr>
          </a:p>
        </p:txBody>
      </p:sp>
      <p:sp>
        <p:nvSpPr>
          <p:cNvPr id="395" name="Google Shape;395;g31884cfdf27_0_179"/>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96" name="Google Shape;396;g31884cfdf27_0_179"/>
          <p:cNvSpPr txBox="1"/>
          <p:nvPr/>
        </p:nvSpPr>
        <p:spPr>
          <a:xfrm>
            <a:off x="6464850" y="1551675"/>
            <a:ext cx="5075100" cy="32928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How do these teams contribute to clean energy and climate goals?</a:t>
            </a:r>
            <a:endParaRPr sz="2400">
              <a:solidFill>
                <a:schemeClr val="dk1"/>
              </a:solidFill>
              <a:latin typeface="Calibri"/>
              <a:ea typeface="Calibri"/>
              <a:cs typeface="Calibri"/>
              <a:sym typeface="Calibri"/>
            </a:endParaRPr>
          </a:p>
          <a:p>
            <a:pPr marL="457200" lvl="0" indent="-381000" algn="l" rtl="0">
              <a:lnSpc>
                <a:spcPct val="115000"/>
              </a:lnSpc>
              <a:spcBef>
                <a:spcPts val="100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Which skills were needed most often across these projects?</a:t>
            </a:r>
            <a:endParaRPr sz="2400">
              <a:solidFill>
                <a:schemeClr val="dk1"/>
              </a:solidFill>
              <a:latin typeface="Calibri"/>
              <a:ea typeface="Calibri"/>
              <a:cs typeface="Calibri"/>
              <a:sym typeface="Calibri"/>
            </a:endParaRPr>
          </a:p>
          <a:p>
            <a:pPr marL="457200" lvl="0" indent="-381000" algn="l" rtl="0">
              <a:lnSpc>
                <a:spcPct val="115000"/>
              </a:lnSpc>
              <a:spcBef>
                <a:spcPts val="1200"/>
              </a:spcBef>
              <a:spcAft>
                <a:spcPts val="1000"/>
              </a:spcAft>
              <a:buClr>
                <a:schemeClr val="dk1"/>
              </a:buClr>
              <a:buSzPts val="2400"/>
              <a:buFont typeface="Calibri"/>
              <a:buAutoNum type="arabicPeriod"/>
            </a:pPr>
            <a:r>
              <a:rPr lang="en-US" sz="2400">
                <a:solidFill>
                  <a:schemeClr val="dk1"/>
                </a:solidFill>
                <a:latin typeface="Calibri"/>
                <a:ea typeface="Calibri"/>
                <a:cs typeface="Calibri"/>
                <a:sym typeface="Calibri"/>
              </a:rPr>
              <a:t>Which skills can help meet the common challenges these projects would face?</a:t>
            </a:r>
            <a:endParaRPr sz="2400">
              <a:solidFill>
                <a:schemeClr val="dk1"/>
              </a:solidFill>
              <a:latin typeface="Calibri"/>
              <a:ea typeface="Calibri"/>
              <a:cs typeface="Calibri"/>
              <a:sym typeface="Calibri"/>
            </a:endParaRPr>
          </a:p>
        </p:txBody>
      </p:sp>
      <p:pic>
        <p:nvPicPr>
          <p:cNvPr id="397" name="Google Shape;397;g31884cfdf27_0_179"/>
          <p:cNvPicPr preferRelativeResize="0"/>
          <p:nvPr/>
        </p:nvPicPr>
        <p:blipFill rotWithShape="1">
          <a:blip r:embed="rId3">
            <a:alphaModFix/>
          </a:blip>
          <a:srcRect l="36661" t="17600" r="51346" b="62560"/>
          <a:stretch/>
        </p:blipFill>
        <p:spPr>
          <a:xfrm>
            <a:off x="304800" y="2293650"/>
            <a:ext cx="1009852" cy="910501"/>
          </a:xfrm>
          <a:prstGeom prst="rect">
            <a:avLst/>
          </a:prstGeom>
          <a:noFill/>
          <a:ln>
            <a:noFill/>
          </a:ln>
        </p:spPr>
      </p:pic>
      <p:sp>
        <p:nvSpPr>
          <p:cNvPr id="398" name="Google Shape;398;g31884cfdf27_0_179"/>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
        <p:nvSpPr>
          <p:cNvPr id="399" name="Google Shape;399;g31884cfdf27_0_179"/>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27"/>
          <p:cNvPicPr preferRelativeResize="0"/>
          <p:nvPr/>
        </p:nvPicPr>
        <p:blipFill rotWithShape="1">
          <a:blip r:embed="rId3">
            <a:alphaModFix/>
          </a:blip>
          <a:srcRect l="11632" r="11632"/>
          <a:stretch/>
        </p:blipFill>
        <p:spPr>
          <a:xfrm>
            <a:off x="508000" y="976825"/>
            <a:ext cx="4606500" cy="4001102"/>
          </a:xfrm>
          <a:prstGeom prst="rect">
            <a:avLst/>
          </a:prstGeom>
          <a:noFill/>
          <a:ln>
            <a:noFill/>
          </a:ln>
        </p:spPr>
      </p:pic>
      <p:sp>
        <p:nvSpPr>
          <p:cNvPr id="406" name="Google Shape;406;p2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13</a:t>
            </a:fld>
            <a:endParaRPr/>
          </a:p>
        </p:txBody>
      </p:sp>
      <p:sp>
        <p:nvSpPr>
          <p:cNvPr id="407" name="Google Shape;407;p27"/>
          <p:cNvSpPr txBox="1">
            <a:spLocks noGrp="1"/>
          </p:cNvSpPr>
          <p:nvPr>
            <p:ph type="body" idx="1"/>
          </p:nvPr>
        </p:nvSpPr>
        <p:spPr>
          <a:xfrm>
            <a:off x="6420250" y="1838275"/>
            <a:ext cx="5254500" cy="3681000"/>
          </a:xfrm>
          <a:prstGeom prst="rect">
            <a:avLst/>
          </a:prstGeom>
        </p:spPr>
        <p:txBody>
          <a:bodyPr spcFirstLastPara="1" wrap="square" lIns="91425" tIns="0" rIns="91425" bIns="45700" anchor="t" anchorCtr="0">
            <a:noAutofit/>
          </a:bodyPr>
          <a:lstStyle/>
          <a:p>
            <a:pPr marL="457200" lvl="0" indent="-355600" algn="l" rtl="0">
              <a:lnSpc>
                <a:spcPct val="115000"/>
              </a:lnSpc>
              <a:spcBef>
                <a:spcPts val="1000"/>
              </a:spcBef>
              <a:spcAft>
                <a:spcPts val="0"/>
              </a:spcAft>
              <a:buSzPts val="2000"/>
              <a:buChar char="●"/>
            </a:pPr>
            <a:r>
              <a:rPr lang="en-US" sz="2400" b="0"/>
              <a:t>Construction and maintenance careers are critical to climate goals.</a:t>
            </a:r>
            <a:endParaRPr sz="2400" b="0"/>
          </a:p>
          <a:p>
            <a:pPr marL="457200" lvl="0" indent="-355600" algn="l" rtl="0">
              <a:lnSpc>
                <a:spcPct val="115000"/>
              </a:lnSpc>
              <a:spcBef>
                <a:spcPts val="1000"/>
              </a:spcBef>
              <a:spcAft>
                <a:spcPts val="0"/>
              </a:spcAft>
              <a:buSzPts val="2000"/>
              <a:buChar char="●"/>
            </a:pPr>
            <a:r>
              <a:rPr lang="en-US" sz="2400" b="0"/>
              <a:t>These jobs require hands-on skills, and there are many ways to gain training.</a:t>
            </a:r>
            <a:endParaRPr sz="2400" b="0"/>
          </a:p>
          <a:p>
            <a:pPr marL="457200" lvl="0" indent="-355600" algn="l" rtl="0">
              <a:lnSpc>
                <a:spcPct val="115000"/>
              </a:lnSpc>
              <a:spcBef>
                <a:spcPts val="1000"/>
              </a:spcBef>
              <a:spcAft>
                <a:spcPts val="1000"/>
              </a:spcAft>
              <a:buSzPts val="2000"/>
              <a:buChar char="●"/>
            </a:pPr>
            <a:r>
              <a:rPr lang="en-US" sz="2400" b="0"/>
              <a:t>Exploring these careers can lead to meaningful work in clean energy sectors.</a:t>
            </a:r>
            <a:endParaRPr sz="2400" b="0"/>
          </a:p>
        </p:txBody>
      </p:sp>
      <p:sp>
        <p:nvSpPr>
          <p:cNvPr id="408" name="Google Shape;408;p27"/>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
        <p:nvSpPr>
          <p:cNvPr id="409" name="Google Shape;409;p27"/>
          <p:cNvSpPr txBox="1">
            <a:spLocks noGrp="1"/>
          </p:cNvSpPr>
          <p:nvPr>
            <p:ph type="title"/>
          </p:nvPr>
        </p:nvSpPr>
        <p:spPr>
          <a:xfrm>
            <a:off x="6624075" y="715950"/>
            <a:ext cx="5263200" cy="680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Key Points</a:t>
            </a:r>
            <a:endParaRPr/>
          </a:p>
        </p:txBody>
      </p:sp>
      <p:cxnSp>
        <p:nvCxnSpPr>
          <p:cNvPr id="410" name="Google Shape;410;p27"/>
          <p:cNvCxnSpPr/>
          <p:nvPr/>
        </p:nvCxnSpPr>
        <p:spPr>
          <a:xfrm>
            <a:off x="6441225" y="1424625"/>
            <a:ext cx="56289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14</a:t>
            </a:fld>
            <a:endParaRPr sz="1200"/>
          </a:p>
        </p:txBody>
      </p:sp>
      <p:sp>
        <p:nvSpPr>
          <p:cNvPr id="417" name="Google Shape;417;p28"/>
          <p:cNvSpPr txBox="1">
            <a:spLocks noGrp="1"/>
          </p:cNvSpPr>
          <p:nvPr>
            <p:ph type="body" idx="1"/>
          </p:nvPr>
        </p:nvSpPr>
        <p:spPr>
          <a:xfrm>
            <a:off x="6496200" y="914400"/>
            <a:ext cx="5100300" cy="4519800"/>
          </a:xfrm>
          <a:prstGeom prst="rect">
            <a:avLst/>
          </a:prstGeom>
        </p:spPr>
        <p:txBody>
          <a:bodyPr spcFirstLastPara="1" wrap="square" lIns="91425" tIns="0" rIns="91425" bIns="45700" anchor="t" anchorCtr="0">
            <a:noAutofit/>
          </a:bodyPr>
          <a:lstStyle/>
          <a:p>
            <a:pPr marL="457200" lvl="0" indent="-355600" algn="l" rtl="0">
              <a:lnSpc>
                <a:spcPct val="115000"/>
              </a:lnSpc>
              <a:spcBef>
                <a:spcPts val="1000"/>
              </a:spcBef>
              <a:spcAft>
                <a:spcPts val="0"/>
              </a:spcAft>
              <a:buSzPts val="2000"/>
              <a:buChar char="●"/>
            </a:pPr>
            <a:r>
              <a:rPr lang="en-US" sz="2400"/>
              <a:t>What specialized skills distinguish construction, installation, and maintenance workers?</a:t>
            </a:r>
            <a:endParaRPr sz="2400"/>
          </a:p>
          <a:p>
            <a:pPr marL="457200" lvl="0" indent="-355600" algn="l" rtl="0">
              <a:lnSpc>
                <a:spcPct val="115000"/>
              </a:lnSpc>
              <a:spcBef>
                <a:spcPts val="1000"/>
              </a:spcBef>
              <a:spcAft>
                <a:spcPts val="0"/>
              </a:spcAft>
              <a:buSzPts val="2000"/>
              <a:buChar char="●"/>
            </a:pPr>
            <a:r>
              <a:rPr lang="en-US" sz="2400"/>
              <a:t>What questions do you still have about skills and training for these careers?</a:t>
            </a:r>
            <a:endParaRPr sz="2400"/>
          </a:p>
          <a:p>
            <a:pPr marL="457200" lvl="0" indent="-355600" algn="l" rtl="0">
              <a:lnSpc>
                <a:spcPct val="115000"/>
              </a:lnSpc>
              <a:spcBef>
                <a:spcPts val="1000"/>
              </a:spcBef>
              <a:spcAft>
                <a:spcPts val="1000"/>
              </a:spcAft>
              <a:buSzPts val="2000"/>
              <a:buChar char="●"/>
            </a:pPr>
            <a:r>
              <a:rPr lang="en-US" sz="2400"/>
              <a:t>In what ways are construction, maintenance, and installation workers critical to the clean energy transition?</a:t>
            </a:r>
            <a:endParaRPr sz="2400"/>
          </a:p>
        </p:txBody>
      </p:sp>
      <p:sp>
        <p:nvSpPr>
          <p:cNvPr id="418" name="Google Shape;418;p28"/>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
        <p:nvSpPr>
          <p:cNvPr id="419" name="Google Shape;419;p28"/>
          <p:cNvSpPr txBox="1"/>
          <p:nvPr/>
        </p:nvSpPr>
        <p:spPr>
          <a:xfrm>
            <a:off x="1719450" y="24480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0000"/>
              </a:buClr>
              <a:buSzPts val="1100"/>
              <a:buFont typeface="Arial"/>
              <a:buNone/>
            </a:pPr>
            <a:r>
              <a:rPr lang="en-US" sz="3800" b="1" dirty="0">
                <a:solidFill>
                  <a:srgbClr val="0065A4"/>
                </a:solidFill>
                <a:latin typeface="Calibri"/>
                <a:ea typeface="Calibri"/>
                <a:cs typeface="Calibri"/>
                <a:sym typeface="Calibri"/>
              </a:rPr>
              <a:t>Closing Activity</a:t>
            </a:r>
            <a:endParaRPr sz="3800" b="1" dirty="0">
              <a:solidFill>
                <a:srgbClr val="0065A4"/>
              </a:solidFill>
              <a:latin typeface="Calibri"/>
              <a:ea typeface="Calibri"/>
              <a:cs typeface="Calibri"/>
              <a:sym typeface="Calibri"/>
            </a:endParaRPr>
          </a:p>
        </p:txBody>
      </p:sp>
      <p:pic>
        <p:nvPicPr>
          <p:cNvPr id="2" name="Google Shape;336;p37">
            <a:extLst>
              <a:ext uri="{FF2B5EF4-FFF2-40B4-BE49-F238E27FC236}">
                <a16:creationId xmlns:a16="http://schemas.microsoft.com/office/drawing/2014/main" id="{6ADFE699-93C4-C3F1-2D9C-1DAD73CA636B}"/>
              </a:ext>
            </a:extLst>
          </p:cNvPr>
          <p:cNvPicPr preferRelativeResize="0"/>
          <p:nvPr/>
        </p:nvPicPr>
        <p:blipFill rotWithShape="1">
          <a:blip r:embed="rId3">
            <a:alphaModFix/>
          </a:blip>
          <a:srcRect/>
          <a:stretch/>
        </p:blipFill>
        <p:spPr>
          <a:xfrm>
            <a:off x="268200" y="2253230"/>
            <a:ext cx="984300" cy="10405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29" descr="A person in a hardhat carrying a toolbox&#10;&#10;Description automatically generated"/>
          <p:cNvPicPr preferRelativeResize="0"/>
          <p:nvPr/>
        </p:nvPicPr>
        <p:blipFill rotWithShape="1">
          <a:blip r:embed="rId3">
            <a:alphaModFix/>
          </a:blip>
          <a:srcRect l="573" t="-12143" r="575" b="28856"/>
          <a:stretch/>
        </p:blipFill>
        <p:spPr>
          <a:xfrm>
            <a:off x="0" y="29200"/>
            <a:ext cx="12192000" cy="6855050"/>
          </a:xfrm>
          <a:prstGeom prst="rect">
            <a:avLst/>
          </a:prstGeom>
          <a:noFill/>
          <a:ln>
            <a:noFill/>
          </a:ln>
        </p:spPr>
      </p:pic>
      <p:sp>
        <p:nvSpPr>
          <p:cNvPr id="427" name="Google Shape;427;p29"/>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p29"/>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29" name="Google Shape;429;p29"/>
          <p:cNvGrpSpPr/>
          <p:nvPr/>
        </p:nvGrpSpPr>
        <p:grpSpPr>
          <a:xfrm>
            <a:off x="96509" y="6450086"/>
            <a:ext cx="279049" cy="279049"/>
            <a:chOff x="5310558" y="5288061"/>
            <a:chExt cx="868500" cy="868500"/>
          </a:xfrm>
        </p:grpSpPr>
        <p:sp>
          <p:nvSpPr>
            <p:cNvPr id="430" name="Google Shape;430;p29"/>
            <p:cNvSpPr/>
            <p:nvPr/>
          </p:nvSpPr>
          <p:spPr>
            <a:xfrm>
              <a:off x="5310558" y="5288061"/>
              <a:ext cx="868500" cy="868500"/>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p29"/>
            <p:cNvSpPr/>
            <p:nvPr/>
          </p:nvSpPr>
          <p:spPr>
            <a:xfrm>
              <a:off x="5347230" y="5329980"/>
              <a:ext cx="795300" cy="795300"/>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2" name="Google Shape;432;p29" descr="Text&#10;&#10;Description automatically generated"/>
            <p:cNvPicPr preferRelativeResize="0"/>
            <p:nvPr/>
          </p:nvPicPr>
          <p:blipFill rotWithShape="1">
            <a:blip r:embed="rId4">
              <a:alphaModFix/>
            </a:blip>
            <a:srcRect r="71914"/>
            <a:stretch/>
          </p:blipFill>
          <p:spPr>
            <a:xfrm>
              <a:off x="5427440" y="5405419"/>
              <a:ext cx="599110" cy="647063"/>
            </a:xfrm>
            <a:prstGeom prst="rect">
              <a:avLst/>
            </a:prstGeom>
            <a:noFill/>
            <a:ln>
              <a:noFill/>
            </a:ln>
          </p:spPr>
        </p:pic>
      </p:grpSp>
      <p:sp>
        <p:nvSpPr>
          <p:cNvPr id="433" name="Google Shape;433;p29"/>
          <p:cNvSpPr txBox="1"/>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FFFFFF"/>
                </a:solidFill>
                <a:latin typeface="Calibri"/>
                <a:ea typeface="Calibri"/>
                <a:cs typeface="Calibri"/>
                <a:sym typeface="Calibri"/>
              </a:rPr>
              <a:t>15</a:t>
            </a:fld>
            <a:endParaRPr sz="1000" b="1" i="0" u="none" strike="noStrike" cap="none">
              <a:solidFill>
                <a:srgbClr val="FFFFFF"/>
              </a:solidFill>
              <a:latin typeface="Calibri"/>
              <a:ea typeface="Calibri"/>
              <a:cs typeface="Calibri"/>
              <a:sym typeface="Calibri"/>
            </a:endParaRPr>
          </a:p>
        </p:txBody>
      </p:sp>
      <p:sp>
        <p:nvSpPr>
          <p:cNvPr id="434" name="Google Shape;434;p29"/>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35" name="Google Shape;435;p29"/>
          <p:cNvSpPr/>
          <p:nvPr/>
        </p:nvSpPr>
        <p:spPr>
          <a:xfrm>
            <a:off x="0" y="1543949"/>
            <a:ext cx="12192000" cy="5340300"/>
          </a:xfrm>
          <a:prstGeom prst="rect">
            <a:avLst/>
          </a:prstGeom>
          <a:gradFill>
            <a:gsLst>
              <a:gs pos="0">
                <a:srgbClr val="EDF8FF">
                  <a:alpha val="0"/>
                </a:srgbClr>
              </a:gs>
              <a:gs pos="88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6" name="Google Shape;436;p29"/>
          <p:cNvSpPr/>
          <p:nvPr/>
        </p:nvSpPr>
        <p:spPr>
          <a:xfrm rot="10800000">
            <a:off x="-21450" y="-18275"/>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37" name="Google Shape;437;p29"/>
          <p:cNvPicPr preferRelativeResize="0"/>
          <p:nvPr/>
        </p:nvPicPr>
        <p:blipFill rotWithShape="1">
          <a:blip r:embed="rId5">
            <a:alphaModFix/>
          </a:blip>
          <a:srcRect/>
          <a:stretch/>
        </p:blipFill>
        <p:spPr>
          <a:xfrm>
            <a:off x="237158" y="297177"/>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0"/>
          <p:cNvSpPr txBox="1">
            <a:spLocks noGrp="1"/>
          </p:cNvSpPr>
          <p:nvPr>
            <p:ph type="title"/>
          </p:nvPr>
        </p:nvSpPr>
        <p:spPr>
          <a:xfrm>
            <a:off x="1554675" y="2404550"/>
            <a:ext cx="3892800" cy="5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4800"/>
              <a:buFont typeface="Calibri"/>
              <a:buNone/>
            </a:pPr>
            <a:r>
              <a:rPr lang="en-US"/>
              <a:t>Opening Activity</a:t>
            </a:r>
            <a:endParaRPr/>
          </a:p>
        </p:txBody>
      </p:sp>
      <p:sp>
        <p:nvSpPr>
          <p:cNvPr id="280" name="Google Shape;280;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pic>
        <p:nvPicPr>
          <p:cNvPr id="281" name="Google Shape;281;p20"/>
          <p:cNvPicPr preferRelativeResize="0"/>
          <p:nvPr/>
        </p:nvPicPr>
        <p:blipFill rotWithShape="1">
          <a:blip r:embed="rId3">
            <a:alphaModFix/>
          </a:blip>
          <a:srcRect/>
          <a:stretch/>
        </p:blipFill>
        <p:spPr>
          <a:xfrm>
            <a:off x="304804" y="2146730"/>
            <a:ext cx="984300" cy="1040546"/>
          </a:xfrm>
          <a:prstGeom prst="rect">
            <a:avLst/>
          </a:prstGeom>
          <a:noFill/>
          <a:ln>
            <a:noFill/>
          </a:ln>
        </p:spPr>
      </p:pic>
      <p:sp>
        <p:nvSpPr>
          <p:cNvPr id="282" name="Google Shape;282;p20"/>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a:t>
            </a:fld>
            <a:endParaRPr/>
          </a:p>
        </p:txBody>
      </p:sp>
      <p:sp>
        <p:nvSpPr>
          <p:cNvPr id="283" name="Google Shape;283;p20"/>
          <p:cNvSpPr txBox="1">
            <a:spLocks noGrp="1"/>
          </p:cNvSpPr>
          <p:nvPr>
            <p:ph type="body" idx="1"/>
          </p:nvPr>
        </p:nvSpPr>
        <p:spPr>
          <a:xfrm>
            <a:off x="6534375" y="1423200"/>
            <a:ext cx="4944600" cy="3439500"/>
          </a:xfrm>
          <a:prstGeom prst="rect">
            <a:avLst/>
          </a:prstGeom>
        </p:spPr>
        <p:txBody>
          <a:bodyPr spcFirstLastPara="1" wrap="square" lIns="91425" tIns="0" rIns="91425" bIns="45700" anchor="t" anchorCtr="0">
            <a:noAutofit/>
          </a:bodyPr>
          <a:lstStyle/>
          <a:p>
            <a:pPr marL="50800" lvl="0" indent="0" algn="l" rtl="0">
              <a:lnSpc>
                <a:spcPct val="115000"/>
              </a:lnSpc>
              <a:spcBef>
                <a:spcPts val="1000"/>
              </a:spcBef>
              <a:spcAft>
                <a:spcPts val="0"/>
              </a:spcAft>
              <a:buNone/>
            </a:pPr>
            <a:r>
              <a:rPr lang="en-US" sz="2600"/>
              <a:t>Think back on an activity you completed for any previous lesson in this class.</a:t>
            </a:r>
            <a:br>
              <a:rPr lang="en-US" sz="2600"/>
            </a:br>
            <a:endParaRPr sz="2600"/>
          </a:p>
          <a:p>
            <a:pPr marL="50800" lvl="0" indent="0" algn="l" rtl="0">
              <a:lnSpc>
                <a:spcPct val="115000"/>
              </a:lnSpc>
              <a:spcBef>
                <a:spcPts val="1000"/>
              </a:spcBef>
              <a:spcAft>
                <a:spcPts val="1000"/>
              </a:spcAft>
              <a:buClr>
                <a:schemeClr val="dk1"/>
              </a:buClr>
              <a:buSzPts val="2800"/>
              <a:buFont typeface="Arial"/>
              <a:buNone/>
            </a:pPr>
            <a:r>
              <a:rPr lang="en-US" sz="2600" b="1"/>
              <a:t>How do construction, installation, or maintenance workers make that project possible?</a:t>
            </a:r>
            <a:endParaRPr sz="2600" b="1"/>
          </a:p>
        </p:txBody>
      </p:sp>
      <p:sp>
        <p:nvSpPr>
          <p:cNvPr id="284" name="Google Shape;284;p20"/>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
          <p:cNvSpPr txBox="1">
            <a:spLocks noGrp="1"/>
          </p:cNvSpPr>
          <p:nvPr>
            <p:ph type="body" idx="1"/>
          </p:nvPr>
        </p:nvSpPr>
        <p:spPr>
          <a:xfrm>
            <a:off x="6455425" y="1899300"/>
            <a:ext cx="5391300" cy="2844900"/>
          </a:xfrm>
          <a:prstGeom prst="rect">
            <a:avLst/>
          </a:prstGeom>
          <a:noFill/>
          <a:ln>
            <a:noFill/>
          </a:ln>
        </p:spPr>
        <p:txBody>
          <a:bodyPr spcFirstLastPara="1" wrap="square" lIns="91425" tIns="0" rIns="91425" bIns="45700" anchor="t" anchorCtr="0">
            <a:spAutoFit/>
          </a:bodyPr>
          <a:lstStyle/>
          <a:p>
            <a:pPr marL="457200" lvl="0" indent="-342900" algn="l" rtl="0">
              <a:lnSpc>
                <a:spcPct val="115000"/>
              </a:lnSpc>
              <a:spcBef>
                <a:spcPts val="1000"/>
              </a:spcBef>
              <a:spcAft>
                <a:spcPts val="0"/>
              </a:spcAft>
              <a:buSzPts val="1800"/>
              <a:buChar char="●"/>
            </a:pPr>
            <a:r>
              <a:rPr lang="en-US"/>
              <a:t>The Big Question and My Climate Goals</a:t>
            </a:r>
            <a:endParaRPr/>
          </a:p>
          <a:p>
            <a:pPr marL="457200" lvl="0" indent="-342900" algn="l" rtl="0">
              <a:lnSpc>
                <a:spcPct val="115000"/>
              </a:lnSpc>
              <a:spcBef>
                <a:spcPts val="1000"/>
              </a:spcBef>
              <a:spcAft>
                <a:spcPts val="0"/>
              </a:spcAft>
              <a:buSzPts val="1800"/>
              <a:buChar char="●"/>
            </a:pPr>
            <a:r>
              <a:rPr lang="en-US"/>
              <a:t>Introduction to Construction, Installation, and Maintenance Careers</a:t>
            </a:r>
            <a:endParaRPr/>
          </a:p>
          <a:p>
            <a:pPr marL="457200" lvl="0" indent="-342900" algn="l" rtl="0">
              <a:lnSpc>
                <a:spcPct val="115000"/>
              </a:lnSpc>
              <a:spcBef>
                <a:spcPts val="1000"/>
              </a:spcBef>
              <a:spcAft>
                <a:spcPts val="0"/>
              </a:spcAft>
              <a:buSzPts val="1800"/>
              <a:buChar char="●"/>
            </a:pPr>
            <a:r>
              <a:rPr lang="en-US"/>
              <a:t>Career Paths, Skills, and Training</a:t>
            </a:r>
            <a:endParaRPr/>
          </a:p>
          <a:p>
            <a:pPr marL="457200" lvl="0" indent="-342900" algn="l" rtl="0">
              <a:lnSpc>
                <a:spcPct val="115000"/>
              </a:lnSpc>
              <a:spcBef>
                <a:spcPts val="1000"/>
              </a:spcBef>
              <a:spcAft>
                <a:spcPts val="0"/>
              </a:spcAft>
              <a:buSzPts val="1800"/>
              <a:buChar char="●"/>
            </a:pPr>
            <a:r>
              <a:rPr lang="en-US"/>
              <a:t>Recruit Your Project Dream Team</a:t>
            </a:r>
            <a:endParaRPr/>
          </a:p>
          <a:p>
            <a:pPr marL="457200" lvl="0" indent="-342900" algn="l" rtl="0">
              <a:lnSpc>
                <a:spcPct val="115000"/>
              </a:lnSpc>
              <a:spcBef>
                <a:spcPts val="1000"/>
              </a:spcBef>
              <a:spcAft>
                <a:spcPts val="1000"/>
              </a:spcAft>
              <a:buSzPts val="1800"/>
              <a:buChar char="●"/>
            </a:pPr>
            <a:r>
              <a:rPr lang="en-US"/>
              <a:t>Takeaways and Closing</a:t>
            </a:r>
            <a:endParaRPr/>
          </a:p>
        </p:txBody>
      </p:sp>
      <p:sp>
        <p:nvSpPr>
          <p:cNvPr id="291" name="Google Shape;291;p21"/>
          <p:cNvSpPr txBox="1"/>
          <p:nvPr/>
        </p:nvSpPr>
        <p:spPr>
          <a:xfrm>
            <a:off x="11391900" y="659130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2" name="Google Shape;292;p21"/>
          <p:cNvPicPr preferRelativeResize="0"/>
          <p:nvPr/>
        </p:nvPicPr>
        <p:blipFill rotWithShape="1">
          <a:blip r:embed="rId3">
            <a:alphaModFix/>
          </a:blip>
          <a:srcRect r="14302"/>
          <a:stretch/>
        </p:blipFill>
        <p:spPr>
          <a:xfrm>
            <a:off x="431800" y="976825"/>
            <a:ext cx="4606499" cy="3953601"/>
          </a:xfrm>
          <a:prstGeom prst="rect">
            <a:avLst/>
          </a:prstGeom>
          <a:noFill/>
          <a:ln>
            <a:noFill/>
          </a:ln>
        </p:spPr>
      </p:pic>
      <p:sp>
        <p:nvSpPr>
          <p:cNvPr id="293" name="Google Shape;293;p2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a:t>
            </a:fld>
            <a:endParaRPr/>
          </a:p>
        </p:txBody>
      </p:sp>
      <p:sp>
        <p:nvSpPr>
          <p:cNvPr id="294" name="Google Shape;294;p21"/>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
        <p:nvSpPr>
          <p:cNvPr id="295" name="Google Shape;295;p21"/>
          <p:cNvSpPr txBox="1">
            <a:spLocks noGrp="1"/>
          </p:cNvSpPr>
          <p:nvPr>
            <p:ph type="title"/>
          </p:nvPr>
        </p:nvSpPr>
        <p:spPr>
          <a:xfrm>
            <a:off x="6624075" y="715950"/>
            <a:ext cx="5263200" cy="628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Today’s Agenda</a:t>
            </a:r>
            <a:endParaRPr/>
          </a:p>
        </p:txBody>
      </p:sp>
      <p:cxnSp>
        <p:nvCxnSpPr>
          <p:cNvPr id="296" name="Google Shape;296;p21"/>
          <p:cNvCxnSpPr/>
          <p:nvPr/>
        </p:nvCxnSpPr>
        <p:spPr>
          <a:xfrm>
            <a:off x="6516500" y="1477850"/>
            <a:ext cx="56775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5"/>
          <p:cNvPicPr preferRelativeResize="0"/>
          <p:nvPr/>
        </p:nvPicPr>
        <p:blipFill rotWithShape="1">
          <a:blip r:embed="rId3">
            <a:alphaModFix/>
          </a:blip>
          <a:srcRect l="9632" r="9624"/>
          <a:stretch/>
        </p:blipFill>
        <p:spPr>
          <a:xfrm>
            <a:off x="6557725" y="952500"/>
            <a:ext cx="4675753" cy="4001100"/>
          </a:xfrm>
          <a:prstGeom prst="rect">
            <a:avLst/>
          </a:prstGeom>
          <a:noFill/>
          <a:ln>
            <a:noFill/>
          </a:ln>
        </p:spPr>
      </p:pic>
      <p:sp>
        <p:nvSpPr>
          <p:cNvPr id="303" name="Google Shape;303;p5"/>
          <p:cNvSpPr txBox="1">
            <a:spLocks noGrp="1"/>
          </p:cNvSpPr>
          <p:nvPr>
            <p:ph type="body" idx="1"/>
          </p:nvPr>
        </p:nvSpPr>
        <p:spPr>
          <a:xfrm>
            <a:off x="304800" y="3022700"/>
            <a:ext cx="5391300" cy="1639800"/>
          </a:xfrm>
          <a:prstGeom prst="rect">
            <a:avLst/>
          </a:prstGeom>
        </p:spPr>
        <p:txBody>
          <a:bodyPr spcFirstLastPara="1" wrap="square" lIns="91425" tIns="0" rIns="91425" bIns="45700" anchor="t" anchorCtr="0">
            <a:noAutofit/>
          </a:bodyPr>
          <a:lstStyle/>
          <a:p>
            <a:pPr marL="0" lvl="0" indent="0" algn="l" rtl="0">
              <a:lnSpc>
                <a:spcPct val="115000"/>
              </a:lnSpc>
              <a:spcBef>
                <a:spcPts val="0"/>
              </a:spcBef>
              <a:spcAft>
                <a:spcPts val="0"/>
              </a:spcAft>
              <a:buClr>
                <a:srgbClr val="00B050"/>
              </a:buClr>
              <a:buSzPts val="2600"/>
              <a:buFont typeface="Calibri"/>
              <a:buNone/>
            </a:pPr>
            <a:r>
              <a:rPr lang="en-US"/>
              <a:t>How do construction, installation, and maintenance workers contribute to climate solutions?</a:t>
            </a:r>
            <a:endParaRPr/>
          </a:p>
        </p:txBody>
      </p:sp>
      <p:sp>
        <p:nvSpPr>
          <p:cNvPr id="304" name="Google Shape;304;p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4</a:t>
            </a:fld>
            <a:endParaRPr/>
          </a:p>
        </p:txBody>
      </p:sp>
      <p:sp>
        <p:nvSpPr>
          <p:cNvPr id="305" name="Google Shape;305;p5"/>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31884cfdf27_0_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
        <p:nvSpPr>
          <p:cNvPr id="312" name="Google Shape;312;g31884cfdf27_0_5"/>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
        <p:nvSpPr>
          <p:cNvPr id="313" name="Google Shape;313;g31884cfdf27_0_5"/>
          <p:cNvSpPr txBox="1">
            <a:spLocks noGrp="1"/>
          </p:cNvSpPr>
          <p:nvPr>
            <p:ph type="body" idx="1"/>
          </p:nvPr>
        </p:nvSpPr>
        <p:spPr>
          <a:xfrm>
            <a:off x="914550" y="2432625"/>
            <a:ext cx="10362900" cy="2483700"/>
          </a:xfrm>
          <a:prstGeom prst="rect">
            <a:avLst/>
          </a:prstGeom>
        </p:spPr>
        <p:txBody>
          <a:bodyPr spcFirstLastPara="1" wrap="square" lIns="91425" tIns="0" rIns="91425" bIns="45700" anchor="t" anchorCtr="0">
            <a:noAutofit/>
          </a:bodyPr>
          <a:lstStyle/>
          <a:p>
            <a:pPr marL="0" lvl="0" indent="0" algn="l" rtl="0">
              <a:lnSpc>
                <a:spcPct val="100000"/>
              </a:lnSpc>
              <a:spcBef>
                <a:spcPts val="1000"/>
              </a:spcBef>
              <a:spcAft>
                <a:spcPts val="0"/>
              </a:spcAft>
              <a:buNone/>
            </a:pPr>
            <a:r>
              <a:rPr lang="en-US" sz="2400" b="1"/>
              <a:t>When you complete this lesson, you’ll be able to</a:t>
            </a:r>
            <a:endParaRPr sz="2400" b="1"/>
          </a:p>
          <a:p>
            <a:pPr marL="914400" lvl="0" indent="-381000" algn="l" rtl="0">
              <a:lnSpc>
                <a:spcPct val="100000"/>
              </a:lnSpc>
              <a:spcBef>
                <a:spcPts val="1000"/>
              </a:spcBef>
              <a:spcAft>
                <a:spcPts val="0"/>
              </a:spcAft>
              <a:buSzPts val="2400"/>
              <a:buAutoNum type="arabicPeriod"/>
            </a:pPr>
            <a:r>
              <a:rPr lang="en-US" sz="2400"/>
              <a:t>Identify various construction and maintenance careers in climate solutions</a:t>
            </a:r>
            <a:endParaRPr sz="2400"/>
          </a:p>
          <a:p>
            <a:pPr marL="914400" lvl="0" indent="-381000" algn="l" rtl="0">
              <a:lnSpc>
                <a:spcPct val="100000"/>
              </a:lnSpc>
              <a:spcBef>
                <a:spcPts val="1000"/>
              </a:spcBef>
              <a:spcAft>
                <a:spcPts val="0"/>
              </a:spcAft>
              <a:buSzPts val="2400"/>
              <a:buAutoNum type="arabicPeriod"/>
            </a:pPr>
            <a:r>
              <a:rPr lang="en-US" sz="2400"/>
              <a:t>Understand the growing demand for these roles due to state climate goals</a:t>
            </a:r>
            <a:endParaRPr sz="2400"/>
          </a:p>
          <a:p>
            <a:pPr marL="914400" lvl="0" indent="-381000" algn="l" rtl="0">
              <a:lnSpc>
                <a:spcPct val="100000"/>
              </a:lnSpc>
              <a:spcBef>
                <a:spcPts val="1000"/>
              </a:spcBef>
              <a:spcAft>
                <a:spcPts val="0"/>
              </a:spcAft>
              <a:buSzPts val="2400"/>
              <a:buAutoNum type="arabicPeriod"/>
            </a:pPr>
            <a:r>
              <a:rPr lang="en-US" sz="2400"/>
              <a:t>Explore the skills and training needed for these careers</a:t>
            </a:r>
            <a:endParaRPr sz="2400"/>
          </a:p>
          <a:p>
            <a:pPr marL="914400" lvl="0" indent="-381000" algn="l" rtl="0">
              <a:lnSpc>
                <a:spcPct val="100000"/>
              </a:lnSpc>
              <a:spcBef>
                <a:spcPts val="1000"/>
              </a:spcBef>
              <a:spcAft>
                <a:spcPts val="1000"/>
              </a:spcAft>
              <a:buSzPts val="2400"/>
              <a:buAutoNum type="arabicPeriod"/>
            </a:pPr>
            <a:r>
              <a:rPr lang="en-US" sz="2400"/>
              <a:t>Discuss how these careers align with your personal interests and skills.</a:t>
            </a:r>
            <a:endParaRPr sz="2400"/>
          </a:p>
        </p:txBody>
      </p:sp>
      <p:sp>
        <p:nvSpPr>
          <p:cNvPr id="314" name="Google Shape;314;g31884cfdf27_0_5"/>
          <p:cNvSpPr txBox="1">
            <a:spLocks noGrp="1"/>
          </p:cNvSpPr>
          <p:nvPr>
            <p:ph type="title"/>
          </p:nvPr>
        </p:nvSpPr>
        <p:spPr>
          <a:xfrm>
            <a:off x="1943100" y="235075"/>
            <a:ext cx="9164700" cy="52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My Climate Goals</a:t>
            </a:r>
            <a:endParaRPr/>
          </a:p>
        </p:txBody>
      </p:sp>
      <p:pic>
        <p:nvPicPr>
          <p:cNvPr id="315" name="Google Shape;315;g31884cfdf27_0_5"/>
          <p:cNvPicPr preferRelativeResize="0"/>
          <p:nvPr/>
        </p:nvPicPr>
        <p:blipFill rotWithShape="1">
          <a:blip r:embed="rId3">
            <a:alphaModFix/>
          </a:blip>
          <a:srcRect l="10378"/>
          <a:stretch/>
        </p:blipFill>
        <p:spPr>
          <a:xfrm>
            <a:off x="800100" y="158875"/>
            <a:ext cx="1009850" cy="910500"/>
          </a:xfrm>
          <a:prstGeom prst="rect">
            <a:avLst/>
          </a:prstGeom>
          <a:noFill/>
          <a:ln>
            <a:noFill/>
          </a:ln>
        </p:spPr>
      </p:pic>
      <p:sp>
        <p:nvSpPr>
          <p:cNvPr id="316" name="Google Shape;316;g31884cfdf27_0_5"/>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2"/>
          <p:cNvSpPr txBox="1">
            <a:spLocks noGrp="1"/>
          </p:cNvSpPr>
          <p:nvPr>
            <p:ph type="title"/>
          </p:nvPr>
        </p:nvSpPr>
        <p:spPr>
          <a:xfrm>
            <a:off x="6776475" y="715950"/>
            <a:ext cx="5263200" cy="5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9337"/>
              <a:buNone/>
            </a:pPr>
            <a:r>
              <a:rPr lang="en-US" sz="4022"/>
              <a:t>Job Types</a:t>
            </a:r>
            <a:endParaRPr sz="4022"/>
          </a:p>
        </p:txBody>
      </p:sp>
      <p:sp>
        <p:nvSpPr>
          <p:cNvPr id="323" name="Google Shape;323;p22"/>
          <p:cNvSpPr txBox="1">
            <a:spLocks noGrp="1"/>
          </p:cNvSpPr>
          <p:nvPr>
            <p:ph type="body" idx="1"/>
          </p:nvPr>
        </p:nvSpPr>
        <p:spPr>
          <a:xfrm>
            <a:off x="6776475" y="1869975"/>
            <a:ext cx="4971900" cy="4001100"/>
          </a:xfrm>
          <a:prstGeom prst="rect">
            <a:avLst/>
          </a:prstGeom>
          <a:noFill/>
          <a:ln>
            <a:noFill/>
          </a:ln>
        </p:spPr>
        <p:txBody>
          <a:bodyPr spcFirstLastPara="1" wrap="square" lIns="91425" tIns="0" rIns="91425" bIns="45700" anchor="t" anchorCtr="0">
            <a:noAutofit/>
          </a:bodyPr>
          <a:lstStyle/>
          <a:p>
            <a:pPr marL="457200" lvl="0" indent="-336550" algn="l" rtl="0">
              <a:lnSpc>
                <a:spcPct val="100000"/>
              </a:lnSpc>
              <a:spcBef>
                <a:spcPts val="0"/>
              </a:spcBef>
              <a:spcAft>
                <a:spcPts val="0"/>
              </a:spcAft>
              <a:buSzPts val="1700"/>
              <a:buChar char="●"/>
            </a:pPr>
            <a:r>
              <a:rPr lang="en-US" sz="2400" dirty="0"/>
              <a:t>Construction workers</a:t>
            </a:r>
            <a:endParaRPr sz="2400" dirty="0"/>
          </a:p>
          <a:p>
            <a:pPr marL="457200" lvl="0" indent="-336550" algn="l" rtl="0">
              <a:lnSpc>
                <a:spcPct val="100000"/>
              </a:lnSpc>
              <a:spcBef>
                <a:spcPts val="1000"/>
              </a:spcBef>
              <a:spcAft>
                <a:spcPts val="0"/>
              </a:spcAft>
              <a:buSzPts val="1700"/>
              <a:buChar char="●"/>
            </a:pPr>
            <a:r>
              <a:rPr lang="en-US" sz="2400" dirty="0"/>
              <a:t>HVAC technicians</a:t>
            </a:r>
            <a:endParaRPr sz="2400" dirty="0"/>
          </a:p>
          <a:p>
            <a:pPr marL="457200" lvl="0" indent="-336550" algn="l" rtl="0">
              <a:lnSpc>
                <a:spcPct val="100000"/>
              </a:lnSpc>
              <a:spcBef>
                <a:spcPts val="1000"/>
              </a:spcBef>
              <a:spcAft>
                <a:spcPts val="0"/>
              </a:spcAft>
              <a:buSzPts val="1700"/>
              <a:buChar char="●"/>
            </a:pPr>
            <a:r>
              <a:rPr lang="en-US" sz="2400" dirty="0"/>
              <a:t>Weatherization technicians</a:t>
            </a:r>
            <a:endParaRPr sz="2400" dirty="0"/>
          </a:p>
          <a:p>
            <a:pPr marL="457200" lvl="0" indent="-336550" algn="l" rtl="0">
              <a:lnSpc>
                <a:spcPct val="100000"/>
              </a:lnSpc>
              <a:spcBef>
                <a:spcPts val="1000"/>
              </a:spcBef>
              <a:spcAft>
                <a:spcPts val="0"/>
              </a:spcAft>
              <a:buSzPts val="1700"/>
              <a:buChar char="●"/>
            </a:pPr>
            <a:r>
              <a:rPr lang="en-US" sz="2400" dirty="0"/>
              <a:t>Plumbers and pipefitters</a:t>
            </a:r>
            <a:endParaRPr sz="2400" dirty="0"/>
          </a:p>
          <a:p>
            <a:pPr marL="457200" lvl="0" indent="-336550" algn="l" rtl="0">
              <a:lnSpc>
                <a:spcPct val="100000"/>
              </a:lnSpc>
              <a:spcBef>
                <a:spcPts val="1000"/>
              </a:spcBef>
              <a:spcAft>
                <a:spcPts val="0"/>
              </a:spcAft>
              <a:buSzPts val="1700"/>
              <a:buChar char="●"/>
            </a:pPr>
            <a:r>
              <a:rPr lang="en-US" sz="2400" dirty="0"/>
              <a:t>Sheet metal workers</a:t>
            </a:r>
            <a:endParaRPr sz="2400" dirty="0"/>
          </a:p>
          <a:p>
            <a:pPr marL="0" lvl="0" indent="0" algn="l" rtl="0">
              <a:lnSpc>
                <a:spcPct val="100000"/>
              </a:lnSpc>
              <a:spcBef>
                <a:spcPts val="1000"/>
              </a:spcBef>
              <a:spcAft>
                <a:spcPts val="0"/>
              </a:spcAft>
              <a:buClr>
                <a:schemeClr val="accent3"/>
              </a:buClr>
              <a:buSzPts val="2800"/>
              <a:buNone/>
            </a:pPr>
            <a:endParaRPr sz="1200" dirty="0"/>
          </a:p>
          <a:p>
            <a:pPr marL="0" lvl="0" indent="0" algn="ctr" rtl="0">
              <a:lnSpc>
                <a:spcPct val="100000"/>
              </a:lnSpc>
              <a:spcBef>
                <a:spcPts val="1000"/>
              </a:spcBef>
              <a:spcAft>
                <a:spcPts val="1000"/>
              </a:spcAft>
              <a:buClr>
                <a:schemeClr val="accent3"/>
              </a:buClr>
              <a:buSzPts val="2800"/>
              <a:buNone/>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Wages range from $22/hour to $35/hour. Prevailing wage rates can be higher.</a:t>
            </a:r>
            <a:endParaRPr sz="2400" dirty="0"/>
          </a:p>
        </p:txBody>
      </p:sp>
      <p:pic>
        <p:nvPicPr>
          <p:cNvPr id="324" name="Google Shape;324;p22"/>
          <p:cNvPicPr preferRelativeResize="0"/>
          <p:nvPr/>
        </p:nvPicPr>
        <p:blipFill rotWithShape="1">
          <a:blip r:embed="rId3">
            <a:alphaModFix/>
          </a:blip>
          <a:srcRect l="23206" t="-1740" b="1740"/>
          <a:stretch/>
        </p:blipFill>
        <p:spPr>
          <a:xfrm>
            <a:off x="508000" y="1309077"/>
            <a:ext cx="4606500" cy="4001099"/>
          </a:xfrm>
          <a:prstGeom prst="rect">
            <a:avLst/>
          </a:prstGeom>
          <a:solidFill>
            <a:srgbClr val="FFFFFF"/>
          </a:solidFill>
          <a:ln>
            <a:noFill/>
          </a:ln>
        </p:spPr>
      </p:pic>
      <p:sp>
        <p:nvSpPr>
          <p:cNvPr id="325" name="Google Shape;325;p2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
        <p:nvSpPr>
          <p:cNvPr id="326" name="Google Shape;326;p22"/>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cxnSp>
        <p:nvCxnSpPr>
          <p:cNvPr id="327" name="Google Shape;327;p22"/>
          <p:cNvCxnSpPr/>
          <p:nvPr/>
        </p:nvCxnSpPr>
        <p:spPr>
          <a:xfrm>
            <a:off x="6668900" y="1477850"/>
            <a:ext cx="55464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p:nvPr/>
        </p:nvSpPr>
        <p:spPr>
          <a:xfrm>
            <a:off x="6654450" y="991650"/>
            <a:ext cx="4553700" cy="40188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4" name="Google Shape;334;p23"/>
          <p:cNvSpPr txBox="1">
            <a:spLocks noGrp="1"/>
          </p:cNvSpPr>
          <p:nvPr>
            <p:ph type="title"/>
          </p:nvPr>
        </p:nvSpPr>
        <p:spPr>
          <a:xfrm>
            <a:off x="457200" y="1435900"/>
            <a:ext cx="4877700" cy="52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4800"/>
              <a:buFont typeface="Calibri"/>
              <a:buNone/>
            </a:pPr>
            <a:r>
              <a:rPr lang="en-US"/>
              <a:t>MA</a:t>
            </a:r>
            <a:r>
              <a:rPr lang="en-US" sz="3800"/>
              <a:t> Climate Goals</a:t>
            </a:r>
            <a:endParaRPr sz="3800"/>
          </a:p>
        </p:txBody>
      </p:sp>
      <p:sp>
        <p:nvSpPr>
          <p:cNvPr id="335" name="Google Shape;335;p23"/>
          <p:cNvSpPr txBox="1">
            <a:spLocks noGrp="1"/>
          </p:cNvSpPr>
          <p:nvPr>
            <p:ph type="body" idx="1"/>
          </p:nvPr>
        </p:nvSpPr>
        <p:spPr>
          <a:xfrm>
            <a:off x="457200" y="2436575"/>
            <a:ext cx="5089200" cy="2583000"/>
          </a:xfrm>
          <a:prstGeom prst="rect">
            <a:avLst/>
          </a:prstGeom>
          <a:noFill/>
          <a:ln>
            <a:noFill/>
          </a:ln>
        </p:spPr>
        <p:txBody>
          <a:bodyPr spcFirstLastPara="1" wrap="square" lIns="91425" tIns="0" rIns="91425" bIns="182875" anchor="t" anchorCtr="0">
            <a:normAutofit/>
          </a:bodyPr>
          <a:lstStyle/>
          <a:p>
            <a:pPr marL="50800" lvl="0" indent="0" algn="l" rtl="0">
              <a:lnSpc>
                <a:spcPct val="100000"/>
              </a:lnSpc>
              <a:spcBef>
                <a:spcPts val="0"/>
              </a:spcBef>
              <a:spcAft>
                <a:spcPts val="0"/>
              </a:spcAft>
              <a:buSzPts val="2800"/>
              <a:buNone/>
            </a:pPr>
            <a:r>
              <a:rPr lang="en-US" sz="2600"/>
              <a:t>We need skilled workers to install energy-efficient systems, weatherize homes, and support green infrastructure projects to reach Massachusetts's ambitious climate goals.</a:t>
            </a:r>
            <a:endParaRPr sz="2600"/>
          </a:p>
        </p:txBody>
      </p:sp>
      <p:pic>
        <p:nvPicPr>
          <p:cNvPr id="336" name="Google Shape;336;p23"/>
          <p:cNvPicPr preferRelativeResize="0"/>
          <p:nvPr/>
        </p:nvPicPr>
        <p:blipFill>
          <a:blip r:embed="rId3">
            <a:alphaModFix/>
          </a:blip>
          <a:stretch>
            <a:fillRect/>
          </a:stretch>
        </p:blipFill>
        <p:spPr>
          <a:xfrm>
            <a:off x="7558912" y="1028700"/>
            <a:ext cx="2744775" cy="2730400"/>
          </a:xfrm>
          <a:prstGeom prst="rect">
            <a:avLst/>
          </a:prstGeom>
          <a:noFill/>
          <a:ln>
            <a:noFill/>
          </a:ln>
        </p:spPr>
      </p:pic>
      <p:sp>
        <p:nvSpPr>
          <p:cNvPr id="337" name="Google Shape;337;p23"/>
          <p:cNvSpPr txBox="1"/>
          <p:nvPr/>
        </p:nvSpPr>
        <p:spPr>
          <a:xfrm>
            <a:off x="6955050" y="3615575"/>
            <a:ext cx="3952500" cy="110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solidFill>
                  <a:schemeClr val="dk1"/>
                </a:solidFill>
                <a:latin typeface="Calibri"/>
                <a:ea typeface="Calibri"/>
                <a:cs typeface="Calibri"/>
                <a:sym typeface="Calibri"/>
              </a:rPr>
              <a:t>Goal: Weatherize 185,000+ homes and small businesses between 2025 and 2027</a:t>
            </a:r>
            <a:endParaRPr sz="2200" b="1">
              <a:solidFill>
                <a:schemeClr val="dk1"/>
              </a:solidFill>
              <a:latin typeface="Calibri"/>
              <a:ea typeface="Calibri"/>
              <a:cs typeface="Calibri"/>
              <a:sym typeface="Calibri"/>
            </a:endParaRPr>
          </a:p>
        </p:txBody>
      </p:sp>
      <p:sp>
        <p:nvSpPr>
          <p:cNvPr id="338" name="Google Shape;338;p2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7</a:t>
            </a:fld>
            <a:endParaRPr/>
          </a:p>
        </p:txBody>
      </p:sp>
      <p:sp>
        <p:nvSpPr>
          <p:cNvPr id="339" name="Google Shape;339;p23"/>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cxnSp>
        <p:nvCxnSpPr>
          <p:cNvPr id="340" name="Google Shape;340;p23"/>
          <p:cNvCxnSpPr/>
          <p:nvPr/>
        </p:nvCxnSpPr>
        <p:spPr>
          <a:xfrm>
            <a:off x="0" y="2152100"/>
            <a:ext cx="55464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p:nvPr/>
        </p:nvSpPr>
        <p:spPr>
          <a:xfrm>
            <a:off x="8227750" y="1721700"/>
            <a:ext cx="3726600" cy="37710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47" name="Google Shape;347;p24"/>
          <p:cNvSpPr/>
          <p:nvPr/>
        </p:nvSpPr>
        <p:spPr>
          <a:xfrm>
            <a:off x="141650" y="1721700"/>
            <a:ext cx="3726600" cy="37710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48" name="Google Shape;348;p24"/>
          <p:cNvSpPr txBox="1">
            <a:spLocks noGrp="1"/>
          </p:cNvSpPr>
          <p:nvPr>
            <p:ph type="title"/>
          </p:nvPr>
        </p:nvSpPr>
        <p:spPr>
          <a:xfrm>
            <a:off x="304800" y="228601"/>
            <a:ext cx="11582400" cy="49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26315"/>
              <a:buNone/>
            </a:pPr>
            <a:r>
              <a:rPr lang="en-US" sz="3800"/>
              <a:t>Skills and Training Needed</a:t>
            </a:r>
            <a:endParaRPr sz="3800"/>
          </a:p>
        </p:txBody>
      </p:sp>
      <p:sp>
        <p:nvSpPr>
          <p:cNvPr id="349" name="Google Shape;349;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600"/>
              </a:spcAft>
              <a:buSzPts val="1000"/>
              <a:buNone/>
            </a:pPr>
            <a:fld id="{00000000-1234-1234-1234-123412341234}" type="slidenum">
              <a:rPr lang="en-US" sz="1200"/>
              <a:t>8</a:t>
            </a:fld>
            <a:endParaRPr sz="1200"/>
          </a:p>
        </p:txBody>
      </p:sp>
      <p:pic>
        <p:nvPicPr>
          <p:cNvPr id="350" name="Google Shape;350;p24" descr="A group of people wearing safety vests and helmets&#10;&#10;Description automatically generated"/>
          <p:cNvPicPr preferRelativeResize="0">
            <a:picLocks noGrp="1"/>
          </p:cNvPicPr>
          <p:nvPr>
            <p:ph type="body" idx="1"/>
          </p:nvPr>
        </p:nvPicPr>
        <p:blipFill rotWithShape="1">
          <a:blip r:embed="rId3">
            <a:alphaModFix/>
          </a:blip>
          <a:srcRect l="10485" t="6" r="31867" b="-7"/>
          <a:stretch/>
        </p:blipFill>
        <p:spPr>
          <a:xfrm>
            <a:off x="4133094" y="1485895"/>
            <a:ext cx="3925800" cy="4545600"/>
          </a:xfrm>
          <a:prstGeom prst="rect">
            <a:avLst/>
          </a:prstGeom>
          <a:noFill/>
          <a:ln>
            <a:noFill/>
          </a:ln>
        </p:spPr>
      </p:pic>
      <p:sp>
        <p:nvSpPr>
          <p:cNvPr id="351" name="Google Shape;351;p24"/>
          <p:cNvSpPr txBox="1">
            <a:spLocks noGrp="1"/>
          </p:cNvSpPr>
          <p:nvPr>
            <p:ph type="body" idx="2"/>
          </p:nvPr>
        </p:nvSpPr>
        <p:spPr>
          <a:xfrm>
            <a:off x="8424850" y="2089800"/>
            <a:ext cx="3332400" cy="2630100"/>
          </a:xfrm>
          <a:prstGeom prst="rect">
            <a:avLst/>
          </a:prstGeom>
          <a:noFill/>
          <a:ln>
            <a:noFill/>
          </a:ln>
        </p:spPr>
        <p:txBody>
          <a:bodyPr spcFirstLastPara="1" wrap="square" lIns="91425" tIns="0" rIns="91425" bIns="45700" anchor="t" anchorCtr="0">
            <a:normAutofit/>
          </a:bodyPr>
          <a:lstStyle/>
          <a:p>
            <a:pPr marL="0" lvl="0" indent="0" algn="l" rtl="0">
              <a:lnSpc>
                <a:spcPct val="90000"/>
              </a:lnSpc>
              <a:spcBef>
                <a:spcPts val="1000"/>
              </a:spcBef>
              <a:spcAft>
                <a:spcPts val="0"/>
              </a:spcAft>
              <a:buSzPts val="2800"/>
              <a:buNone/>
            </a:pPr>
            <a:r>
              <a:rPr lang="en-US" sz="2400" b="1"/>
              <a:t>Available Training:</a:t>
            </a:r>
            <a:endParaRPr sz="2400" b="1"/>
          </a:p>
          <a:p>
            <a:pPr marL="457200" lvl="0" indent="-330200" algn="l" rtl="0">
              <a:lnSpc>
                <a:spcPct val="115000"/>
              </a:lnSpc>
              <a:spcBef>
                <a:spcPts val="1000"/>
              </a:spcBef>
              <a:spcAft>
                <a:spcPts val="0"/>
              </a:spcAft>
              <a:buSzPts val="1600"/>
              <a:buChar char="●"/>
            </a:pPr>
            <a:r>
              <a:rPr lang="en-US" sz="2200"/>
              <a:t>OSHA 10 Certification</a:t>
            </a:r>
            <a:endParaRPr sz="2200"/>
          </a:p>
          <a:p>
            <a:pPr marL="457200" lvl="0" indent="-330200" algn="l" rtl="0">
              <a:lnSpc>
                <a:spcPct val="115000"/>
              </a:lnSpc>
              <a:spcBef>
                <a:spcPts val="0"/>
              </a:spcBef>
              <a:spcAft>
                <a:spcPts val="0"/>
              </a:spcAft>
              <a:buSzPts val="1600"/>
              <a:buChar char="●"/>
            </a:pPr>
            <a:r>
              <a:rPr lang="en-US" sz="2200"/>
              <a:t>New England Laborers’ Training Academy</a:t>
            </a:r>
            <a:endParaRPr sz="2200"/>
          </a:p>
          <a:p>
            <a:pPr marL="457200" lvl="0" indent="-330200" algn="l" rtl="0">
              <a:lnSpc>
                <a:spcPct val="115000"/>
              </a:lnSpc>
              <a:spcBef>
                <a:spcPts val="0"/>
              </a:spcBef>
              <a:spcAft>
                <a:spcPts val="0"/>
              </a:spcAft>
              <a:buSzPts val="1600"/>
              <a:buChar char="●"/>
            </a:pPr>
            <a:r>
              <a:rPr lang="en-US" sz="2200"/>
              <a:t>Specialized training centers</a:t>
            </a:r>
            <a:endParaRPr sz="2200"/>
          </a:p>
        </p:txBody>
      </p:sp>
      <p:sp>
        <p:nvSpPr>
          <p:cNvPr id="352" name="Google Shape;352;p24"/>
          <p:cNvSpPr txBox="1">
            <a:spLocks noGrp="1"/>
          </p:cNvSpPr>
          <p:nvPr>
            <p:ph type="body" idx="3"/>
          </p:nvPr>
        </p:nvSpPr>
        <p:spPr>
          <a:xfrm>
            <a:off x="338750" y="2089800"/>
            <a:ext cx="3332400" cy="3034800"/>
          </a:xfrm>
          <a:prstGeom prst="rect">
            <a:avLst/>
          </a:prstGeom>
          <a:noFill/>
          <a:ln>
            <a:noFill/>
          </a:ln>
        </p:spPr>
        <p:txBody>
          <a:bodyPr spcFirstLastPara="1" wrap="square" lIns="91425" tIns="0" rIns="91425" bIns="45700" anchor="t" anchorCtr="0">
            <a:normAutofit/>
          </a:bodyPr>
          <a:lstStyle/>
          <a:p>
            <a:pPr marL="0" lvl="0" indent="0" algn="l" rtl="0">
              <a:lnSpc>
                <a:spcPct val="90000"/>
              </a:lnSpc>
              <a:spcBef>
                <a:spcPts val="1000"/>
              </a:spcBef>
              <a:spcAft>
                <a:spcPts val="0"/>
              </a:spcAft>
              <a:buSzPts val="2800"/>
              <a:buNone/>
            </a:pPr>
            <a:r>
              <a:rPr lang="en-US" sz="2400" b="1"/>
              <a:t>Necessary Skills:</a:t>
            </a:r>
            <a:endParaRPr sz="2400" b="1"/>
          </a:p>
          <a:p>
            <a:pPr marL="457200" lvl="0" indent="-330200" algn="l" rtl="0">
              <a:lnSpc>
                <a:spcPct val="115000"/>
              </a:lnSpc>
              <a:spcBef>
                <a:spcPts val="1000"/>
              </a:spcBef>
              <a:spcAft>
                <a:spcPts val="0"/>
              </a:spcAft>
              <a:buSzPts val="1600"/>
              <a:buChar char="●"/>
            </a:pPr>
            <a:r>
              <a:rPr lang="en-US" sz="2200"/>
              <a:t>Strength and stamina</a:t>
            </a:r>
            <a:endParaRPr sz="2200"/>
          </a:p>
          <a:p>
            <a:pPr marL="457200" lvl="0" indent="-330200" algn="l" rtl="0">
              <a:lnSpc>
                <a:spcPct val="115000"/>
              </a:lnSpc>
              <a:spcBef>
                <a:spcPts val="0"/>
              </a:spcBef>
              <a:spcAft>
                <a:spcPts val="0"/>
              </a:spcAft>
              <a:buSzPts val="1600"/>
              <a:buChar char="●"/>
            </a:pPr>
            <a:r>
              <a:rPr lang="en-US" sz="2200"/>
              <a:t>Math and measuring skills</a:t>
            </a:r>
            <a:endParaRPr sz="2200"/>
          </a:p>
          <a:p>
            <a:pPr marL="457200" lvl="0" indent="-330200" algn="l" rtl="0">
              <a:lnSpc>
                <a:spcPct val="115000"/>
              </a:lnSpc>
              <a:spcBef>
                <a:spcPts val="0"/>
              </a:spcBef>
              <a:spcAft>
                <a:spcPts val="0"/>
              </a:spcAft>
              <a:buSzPts val="1600"/>
              <a:buChar char="●"/>
            </a:pPr>
            <a:r>
              <a:rPr lang="en-US" sz="2200"/>
              <a:t>Reading blueprints</a:t>
            </a:r>
            <a:endParaRPr sz="2200"/>
          </a:p>
          <a:p>
            <a:pPr marL="457200" lvl="0" indent="-330200" algn="l" rtl="0">
              <a:lnSpc>
                <a:spcPct val="115000"/>
              </a:lnSpc>
              <a:spcBef>
                <a:spcPts val="0"/>
              </a:spcBef>
              <a:spcAft>
                <a:spcPts val="0"/>
              </a:spcAft>
              <a:buSzPts val="1600"/>
              <a:buChar char="●"/>
            </a:pPr>
            <a:r>
              <a:rPr lang="en-US" sz="2200"/>
              <a:t>Operating tools and machinery</a:t>
            </a:r>
            <a:endParaRPr sz="2200"/>
          </a:p>
        </p:txBody>
      </p:sp>
      <p:sp>
        <p:nvSpPr>
          <p:cNvPr id="353" name="Google Shape;353;p24"/>
          <p:cNvSpPr txBox="1"/>
          <p:nvPr/>
        </p:nvSpPr>
        <p:spPr>
          <a:xfrm>
            <a:off x="5832824" y="6431975"/>
            <a:ext cx="5370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15: Construction, Installation, and Maintenance Workers</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31a09cc05a9_0_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sz="1200"/>
              <a:t>9</a:t>
            </a:fld>
            <a:endParaRPr sz="1200"/>
          </a:p>
        </p:txBody>
      </p:sp>
      <p:sp>
        <p:nvSpPr>
          <p:cNvPr id="360" name="Google Shape;360;g31a09cc05a9_0_0"/>
          <p:cNvSpPr txBox="1"/>
          <p:nvPr/>
        </p:nvSpPr>
        <p:spPr>
          <a:xfrm>
            <a:off x="8451195" y="5944871"/>
            <a:ext cx="1764900" cy="184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1200" b="0" i="0" u="none" strike="noStrike" cap="none">
                <a:solidFill>
                  <a:schemeClr val="dk1"/>
                </a:solidFill>
                <a:latin typeface="Calibri"/>
                <a:ea typeface="Calibri"/>
                <a:cs typeface="Calibri"/>
                <a:sym typeface="Calibri"/>
              </a:rPr>
              <a:t>Courtesy </a:t>
            </a:r>
            <a:r>
              <a:rPr lang="en-US" sz="1200">
                <a:solidFill>
                  <a:schemeClr val="dk1"/>
                </a:solidFill>
                <a:latin typeface="Calibri"/>
                <a:ea typeface="Calibri"/>
                <a:cs typeface="Calibri"/>
                <a:sym typeface="Calibri"/>
              </a:rPr>
              <a:t>CO Energy Office</a:t>
            </a:r>
            <a:endParaRPr sz="1200" b="0" i="0" u="none" strike="noStrike" cap="none">
              <a:solidFill>
                <a:schemeClr val="dk1"/>
              </a:solidFill>
              <a:latin typeface="Calibri"/>
              <a:ea typeface="Calibri"/>
              <a:cs typeface="Calibri"/>
              <a:sym typeface="Calibri"/>
            </a:endParaRPr>
          </a:p>
        </p:txBody>
      </p:sp>
      <p:sp>
        <p:nvSpPr>
          <p:cNvPr id="361" name="Google Shape;361;g31a09cc05a9_0_0"/>
          <p:cNvSpPr txBox="1">
            <a:spLocks noGrp="1"/>
          </p:cNvSpPr>
          <p:nvPr>
            <p:ph type="title"/>
          </p:nvPr>
        </p:nvSpPr>
        <p:spPr>
          <a:xfrm>
            <a:off x="304800" y="228599"/>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SzPts val="4800"/>
              <a:buNone/>
            </a:pPr>
            <a:r>
              <a:rPr lang="en-US" sz="3800"/>
              <a:t>Climate Watch: </a:t>
            </a: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Video</a:t>
            </a:r>
            <a:endParaRPr sz="3800"/>
          </a:p>
        </p:txBody>
      </p:sp>
      <p:sp>
        <p:nvSpPr>
          <p:cNvPr id="362" name="Google Shape;362;g31a09cc05a9_0_0"/>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000"/>
              <a:buFont typeface="Arial"/>
              <a:buNone/>
            </a:pPr>
            <a:r>
              <a:rPr lang="en-US" sz="1200" b="1" i="0" u="none" strike="noStrike" cap="none">
                <a:solidFill>
                  <a:schemeClr val="lt1"/>
                </a:solidFill>
                <a:latin typeface="Calibri"/>
                <a:ea typeface="Calibri"/>
                <a:cs typeface="Calibri"/>
                <a:sym typeface="Calibri"/>
              </a:rPr>
              <a:t>Lesson 12: Climate Hero Spotlight: Engineers</a:t>
            </a:r>
            <a:endParaRPr sz="1200" b="1" i="0" u="none" strike="noStrike" cap="none">
              <a:solidFill>
                <a:schemeClr val="lt1"/>
              </a:solidFill>
              <a:latin typeface="Calibri"/>
              <a:ea typeface="Calibri"/>
              <a:cs typeface="Calibri"/>
              <a:sym typeface="Calibri"/>
            </a:endParaRPr>
          </a:p>
        </p:txBody>
      </p:sp>
      <p:pic>
        <p:nvPicPr>
          <p:cNvPr id="363" name="Google Shape;363;g31a09cc05a9_0_0" descr="Reasons to start a career in the Weatherization Assistance Program Network:&#10;Job quality and security: Earn competitive wages while you learn – the cost of your training is covered. Weatherization is a growing industry unaffected by economic downturns. Paid benefits can include health care, retirement, vacation, and sick leave.&#10;Meaningful work: Improve the energy efficiency of homes and buildings, and protect the environment by helping reduce greenhouse gas emissions.&#10;Impact your community: Your work can improve your neighborhood and serve income-qualified residents by making their homes safer to live in and more energy efficient, which saves them money.&#10;Choose a career pathway that is technical or administrative, depending on your interest.&#10;Your skills and experience move with you anywhere in the country. Since 1976, weatherization has grown into a multibillion-dollar industry, with work in every county and state. &#10;Find open positions on the Colorado Energy Office website: https://energyoffice.colorado.gov/wap-careers" title="Career Opportunities in the Weatherization Assistance Program">
            <a:hlinkClick r:id="rId3"/>
          </p:cNvPr>
          <p:cNvPicPr preferRelativeResize="0"/>
          <p:nvPr/>
        </p:nvPicPr>
        <p:blipFill>
          <a:blip r:embed="rId4">
            <a:alphaModFix/>
          </a:blip>
          <a:stretch>
            <a:fillRect/>
          </a:stretch>
        </p:blipFill>
        <p:spPr>
          <a:xfrm>
            <a:off x="1946600" y="1168352"/>
            <a:ext cx="8298800" cy="4668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F7B3EB1E-3713-404B-9BE1-748BF2DCF6F7}"/>
</file>

<file path=customXml/itemProps2.xml><?xml version="1.0" encoding="utf-8"?>
<ds:datastoreItem xmlns:ds="http://schemas.openxmlformats.org/officeDocument/2006/customXml" ds:itemID="{99905766-CB00-4EE2-9CEF-95A606F727F6}"/>
</file>

<file path=customXml/itemProps3.xml><?xml version="1.0" encoding="utf-8"?>
<ds:datastoreItem xmlns:ds="http://schemas.openxmlformats.org/officeDocument/2006/customXml" ds:itemID="{1DC8DBC0-79B2-4538-BE4A-7E878C402193}"/>
</file>

<file path=docProps/app.xml><?xml version="1.0" encoding="utf-8"?>
<Properties xmlns="http://schemas.openxmlformats.org/officeDocument/2006/extended-properties" xmlns:vt="http://schemas.openxmlformats.org/officeDocument/2006/docPropsVTypes">
  <TotalTime>15</TotalTime>
  <Words>2112</Words>
  <Application>Microsoft Macintosh PowerPoint</Application>
  <PresentationFormat>Widescreen</PresentationFormat>
  <Paragraphs>201</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Title &amp; Section Slides</vt:lpstr>
      <vt:lpstr>Content Slides</vt:lpstr>
      <vt:lpstr>PowerPoint Presentation</vt:lpstr>
      <vt:lpstr>Opening Activity</vt:lpstr>
      <vt:lpstr>Today’s Agenda</vt:lpstr>
      <vt:lpstr>PowerPoint Presentation</vt:lpstr>
      <vt:lpstr>My Climate Goals</vt:lpstr>
      <vt:lpstr>Job Types</vt:lpstr>
      <vt:lpstr>MA Climate Goals</vt:lpstr>
      <vt:lpstr>Skills and Training Needed</vt:lpstr>
      <vt:lpstr>Climate Watch: Video</vt:lpstr>
      <vt:lpstr>PowerPoint Presentation</vt:lpstr>
      <vt:lpstr>Group Activity</vt:lpstr>
      <vt:lpstr>PowerPoint Presentation</vt:lpstr>
      <vt:lpstr>Key Points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lastModifiedBy>
  <cp:revision>3</cp:revision>
  <dcterms:created xsi:type="dcterms:W3CDTF">2024-10-08T14:33:35Z</dcterms:created>
  <dcterms:modified xsi:type="dcterms:W3CDTF">2024-12-10T19:49:21Z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